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88" r:id="rId2"/>
    <p:sldId id="292" r:id="rId3"/>
    <p:sldId id="289" r:id="rId4"/>
    <p:sldId id="290" r:id="rId5"/>
    <p:sldId id="293" r:id="rId6"/>
    <p:sldId id="295" r:id="rId7"/>
    <p:sldId id="296" r:id="rId8"/>
    <p:sldId id="329" r:id="rId9"/>
    <p:sldId id="304" r:id="rId10"/>
    <p:sldId id="305" r:id="rId11"/>
    <p:sldId id="306" r:id="rId12"/>
    <p:sldId id="330" r:id="rId13"/>
    <p:sldId id="331" r:id="rId14"/>
    <p:sldId id="332" r:id="rId15"/>
    <p:sldId id="333" r:id="rId16"/>
    <p:sldId id="335" r:id="rId17"/>
    <p:sldId id="337" r:id="rId18"/>
    <p:sldId id="343" r:id="rId19"/>
    <p:sldId id="344" r:id="rId20"/>
    <p:sldId id="345" r:id="rId21"/>
    <p:sldId id="34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111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4F3DD4C-A5A7-4B9C-A7A1-550A9191652B}" type="datetimeFigureOut">
              <a:rPr lang="en-US" smtClean="0"/>
              <a:pPr/>
              <a:t>18-Jan-17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DB84DF0-F83D-4F12-B0C4-85FC85ADEC6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8"/>
          <p:cNvSpPr>
            <a:spLocks noGrp="1" noChangeArrowheads="1"/>
          </p:cNvSpPr>
          <p:nvPr>
            <p:ph type="hdr" sz="quarter"/>
          </p:nvPr>
        </p:nvSpPr>
        <p:spPr>
          <a:noFill/>
        </p:spPr>
        <p:txBody>
          <a:bodyPr/>
          <a:lstStyle/>
          <a:p>
            <a:r>
              <a:rPr lang="en-US">
                <a:latin typeface="Arial" pitchFamily="34" charset="0"/>
                <a:cs typeface="Tahoma" pitchFamily="34" charset="0"/>
              </a:rPr>
              <a:t>Human Resources Management 12e</a:t>
            </a:r>
            <a:br>
              <a:rPr lang="en-US">
                <a:latin typeface="Arial" pitchFamily="34" charset="0"/>
                <a:cs typeface="Tahoma" pitchFamily="34" charset="0"/>
              </a:rPr>
            </a:br>
            <a:r>
              <a:rPr lang="en-US">
                <a:latin typeface="Arial" pitchFamily="34" charset="0"/>
                <a:cs typeface="Tahoma" pitchFamily="34" charset="0"/>
              </a:rPr>
              <a:t>Gary Dessler</a:t>
            </a:r>
          </a:p>
        </p:txBody>
      </p:sp>
      <p:sp>
        <p:nvSpPr>
          <p:cNvPr id="77827" name="Rectangle 11"/>
          <p:cNvSpPr>
            <a:spLocks noGrp="1" noChangeArrowheads="1"/>
          </p:cNvSpPr>
          <p:nvPr>
            <p:ph type="ftr" sz="quarter" idx="4"/>
          </p:nvPr>
        </p:nvSpPr>
        <p:spPr>
          <a:noFill/>
        </p:spPr>
        <p:txBody>
          <a:bodyPr/>
          <a:lstStyle/>
          <a:p>
            <a:r>
              <a:rPr lang="en-US" dirty="0">
                <a:latin typeface="Arial" pitchFamily="34" charset="0"/>
                <a:cs typeface="Tahoma" pitchFamily="34" charset="0"/>
              </a:rPr>
              <a:t>Copyright © 2011 Pearson Education, Inc. publishing as Prentice Hall</a:t>
            </a:r>
            <a:endParaRPr lang="en-US" dirty="0">
              <a:latin typeface="Times New Roman" pitchFamily="18" charset="0"/>
              <a:cs typeface="Tahoma" pitchFamily="34" charset="0"/>
            </a:endParaRPr>
          </a:p>
        </p:txBody>
      </p:sp>
      <p:sp>
        <p:nvSpPr>
          <p:cNvPr id="77828" name="Rectangle 12"/>
          <p:cNvSpPr>
            <a:spLocks noGrp="1" noChangeArrowheads="1"/>
          </p:cNvSpPr>
          <p:nvPr>
            <p:ph type="sldNum" sz="quarter" idx="5"/>
          </p:nvPr>
        </p:nvSpPr>
        <p:spPr>
          <a:noFill/>
        </p:spPr>
        <p:txBody>
          <a:bodyPr/>
          <a:lstStyle/>
          <a:p>
            <a:r>
              <a:rPr lang="en-US">
                <a:latin typeface="Arial" pitchFamily="34" charset="0"/>
                <a:cs typeface="Tahoma" pitchFamily="34" charset="0"/>
              </a:rPr>
              <a:t>11</a:t>
            </a:r>
            <a:r>
              <a:rPr lang="en-US">
                <a:latin typeface="Arial" pitchFamily="34" charset="0"/>
                <a:cs typeface="Arial" pitchFamily="34" charset="0"/>
              </a:rPr>
              <a:t>–</a:t>
            </a:r>
            <a:fld id="{592B6D07-2D22-47E4-AF9D-DEBD65FB2466}" type="slidenum">
              <a:rPr lang="en-US">
                <a:latin typeface="Arial" pitchFamily="34" charset="0"/>
                <a:cs typeface="Tahoma" pitchFamily="34" charset="0"/>
              </a:rPr>
              <a:pPr/>
              <a:t>13</a:t>
            </a:fld>
            <a:endParaRPr lang="en-US">
              <a:latin typeface="Arial" pitchFamily="34" charset="0"/>
              <a:cs typeface="Tahoma" pitchFamily="34" charset="0"/>
            </a:endParaRPr>
          </a:p>
        </p:txBody>
      </p:sp>
      <p:sp>
        <p:nvSpPr>
          <p:cNvPr id="77829" name="Rectangle 2"/>
          <p:cNvSpPr>
            <a:spLocks noGrp="1" noRot="1" noChangeAspect="1" noChangeArrowheads="1" noTextEdit="1"/>
          </p:cNvSpPr>
          <p:nvPr>
            <p:ph type="sldImg"/>
          </p:nvPr>
        </p:nvSpPr>
        <p:spPr>
          <a:ln/>
        </p:spPr>
      </p:sp>
      <p:sp>
        <p:nvSpPr>
          <p:cNvPr id="77830" name="Rectangle 3"/>
          <p:cNvSpPr>
            <a:spLocks noGrp="1" noChangeArrowheads="1"/>
          </p:cNvSpPr>
          <p:nvPr>
            <p:ph type="body" idx="1"/>
          </p:nvPr>
        </p:nvSpPr>
        <p:spPr>
          <a:noFill/>
          <a:ln/>
        </p:spPr>
        <p:txBody>
          <a:bodyPr/>
          <a:lstStyle/>
          <a:p>
            <a:pPr eaLnBrk="1" hangingPunct="1"/>
            <a:r>
              <a:rPr lang="en-US" smtClean="0">
                <a:latin typeface="Arial" pitchFamily="34" charset="0"/>
              </a:rPr>
              <a:t>The process of establishing pay rates while ensuring external, internal, and (to some extent) procedural equity consists of five steps.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8"/>
          <p:cNvSpPr>
            <a:spLocks noGrp="1" noChangeArrowheads="1"/>
          </p:cNvSpPr>
          <p:nvPr>
            <p:ph type="hdr" sz="quarter"/>
          </p:nvPr>
        </p:nvSpPr>
        <p:spPr>
          <a:noFill/>
        </p:spPr>
        <p:txBody>
          <a:bodyPr/>
          <a:lstStyle/>
          <a:p>
            <a:r>
              <a:rPr lang="en-US">
                <a:latin typeface="Arial" pitchFamily="34" charset="0"/>
                <a:cs typeface="Tahoma" pitchFamily="34" charset="0"/>
              </a:rPr>
              <a:t>Human Resources Management 12e</a:t>
            </a:r>
            <a:br>
              <a:rPr lang="en-US">
                <a:latin typeface="Arial" pitchFamily="34" charset="0"/>
                <a:cs typeface="Tahoma" pitchFamily="34" charset="0"/>
              </a:rPr>
            </a:br>
            <a:r>
              <a:rPr lang="en-US">
                <a:latin typeface="Arial" pitchFamily="34" charset="0"/>
                <a:cs typeface="Tahoma" pitchFamily="34" charset="0"/>
              </a:rPr>
              <a:t>Gary Dessler</a:t>
            </a:r>
          </a:p>
        </p:txBody>
      </p:sp>
      <p:sp>
        <p:nvSpPr>
          <p:cNvPr id="78851" name="Rectangle 11"/>
          <p:cNvSpPr>
            <a:spLocks noGrp="1" noChangeArrowheads="1"/>
          </p:cNvSpPr>
          <p:nvPr>
            <p:ph type="ftr" sz="quarter" idx="4"/>
          </p:nvPr>
        </p:nvSpPr>
        <p:spPr>
          <a:noFill/>
        </p:spPr>
        <p:txBody>
          <a:bodyPr/>
          <a:lstStyle/>
          <a:p>
            <a:r>
              <a:rPr lang="en-US" dirty="0">
                <a:latin typeface="Arial" pitchFamily="34" charset="0"/>
                <a:cs typeface="Tahoma" pitchFamily="34" charset="0"/>
              </a:rPr>
              <a:t>Copyright © 2011 Pearson Education, Inc. publishing as Prentice Hall</a:t>
            </a:r>
            <a:endParaRPr lang="en-US" dirty="0">
              <a:latin typeface="Times New Roman" pitchFamily="18" charset="0"/>
              <a:cs typeface="Tahoma" pitchFamily="34" charset="0"/>
            </a:endParaRPr>
          </a:p>
        </p:txBody>
      </p:sp>
      <p:sp>
        <p:nvSpPr>
          <p:cNvPr id="78852" name="Rectangle 12"/>
          <p:cNvSpPr>
            <a:spLocks noGrp="1" noChangeArrowheads="1"/>
          </p:cNvSpPr>
          <p:nvPr>
            <p:ph type="sldNum" sz="quarter" idx="5"/>
          </p:nvPr>
        </p:nvSpPr>
        <p:spPr>
          <a:noFill/>
        </p:spPr>
        <p:txBody>
          <a:bodyPr/>
          <a:lstStyle/>
          <a:p>
            <a:r>
              <a:rPr lang="en-US">
                <a:latin typeface="Arial" pitchFamily="34" charset="0"/>
                <a:cs typeface="Tahoma" pitchFamily="34" charset="0"/>
              </a:rPr>
              <a:t>11</a:t>
            </a:r>
            <a:r>
              <a:rPr lang="en-US">
                <a:latin typeface="Arial" pitchFamily="34" charset="0"/>
                <a:cs typeface="Arial" pitchFamily="34" charset="0"/>
              </a:rPr>
              <a:t>–</a:t>
            </a:r>
            <a:fld id="{C3FDD87B-CDCE-4AB2-9BEC-4BA48CDCD305}" type="slidenum">
              <a:rPr lang="en-US">
                <a:latin typeface="Arial" pitchFamily="34" charset="0"/>
                <a:cs typeface="Tahoma" pitchFamily="34" charset="0"/>
              </a:rPr>
              <a:pPr/>
              <a:t>14</a:t>
            </a:fld>
            <a:endParaRPr lang="en-US">
              <a:latin typeface="Arial" pitchFamily="34" charset="0"/>
              <a:cs typeface="Tahoma" pitchFamily="34" charset="0"/>
            </a:endParaRPr>
          </a:p>
        </p:txBody>
      </p:sp>
      <p:sp>
        <p:nvSpPr>
          <p:cNvPr id="78853" name="Rectangle 2"/>
          <p:cNvSpPr>
            <a:spLocks noGrp="1" noRot="1" noChangeAspect="1" noChangeArrowheads="1" noTextEdit="1"/>
          </p:cNvSpPr>
          <p:nvPr>
            <p:ph type="sldImg"/>
          </p:nvPr>
        </p:nvSpPr>
        <p:spPr>
          <a:ln/>
        </p:spPr>
      </p:sp>
      <p:sp>
        <p:nvSpPr>
          <p:cNvPr id="78854" name="Rectangle 3"/>
          <p:cNvSpPr>
            <a:spLocks noGrp="1" noChangeArrowheads="1"/>
          </p:cNvSpPr>
          <p:nvPr>
            <p:ph type="body" idx="1"/>
          </p:nvPr>
        </p:nvSpPr>
        <p:spPr>
          <a:noFill/>
          <a:ln/>
        </p:spPr>
        <p:txBody>
          <a:bodyPr/>
          <a:lstStyle/>
          <a:p>
            <a:pPr eaLnBrk="1" hangingPunct="1"/>
            <a:r>
              <a:rPr lang="en-US" smtClean="0">
                <a:latin typeface="Arial" pitchFamily="34" charset="0"/>
              </a:rPr>
              <a:t>It’s difficult to set pay rates if you don’t know what others are paying, so </a:t>
            </a:r>
            <a:r>
              <a:rPr lang="en-US" b="1" smtClean="0">
                <a:latin typeface="Arial" pitchFamily="34" charset="0"/>
              </a:rPr>
              <a:t>salary surveys</a:t>
            </a:r>
            <a:r>
              <a:rPr lang="en-US" smtClean="0">
                <a:latin typeface="Arial" pitchFamily="34" charset="0"/>
              </a:rPr>
              <a:t> of what others are paying play a big role in pricing jobs. Virtually every employer conducts at least an informal telephone, newspaper, or Internet salary survey.</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8"/>
          <p:cNvSpPr>
            <a:spLocks noGrp="1" noChangeArrowheads="1"/>
          </p:cNvSpPr>
          <p:nvPr>
            <p:ph type="hdr" sz="quarter"/>
          </p:nvPr>
        </p:nvSpPr>
        <p:spPr>
          <a:noFill/>
        </p:spPr>
        <p:txBody>
          <a:bodyPr/>
          <a:lstStyle/>
          <a:p>
            <a:r>
              <a:rPr lang="en-US">
                <a:latin typeface="Arial" pitchFamily="34" charset="0"/>
                <a:cs typeface="Tahoma" pitchFamily="34" charset="0"/>
              </a:rPr>
              <a:t>Human Resources Management 12e</a:t>
            </a:r>
            <a:br>
              <a:rPr lang="en-US">
                <a:latin typeface="Arial" pitchFamily="34" charset="0"/>
                <a:cs typeface="Tahoma" pitchFamily="34" charset="0"/>
              </a:rPr>
            </a:br>
            <a:r>
              <a:rPr lang="en-US">
                <a:latin typeface="Arial" pitchFamily="34" charset="0"/>
                <a:cs typeface="Tahoma" pitchFamily="34" charset="0"/>
              </a:rPr>
              <a:t>Gary Dessler</a:t>
            </a:r>
          </a:p>
        </p:txBody>
      </p:sp>
      <p:sp>
        <p:nvSpPr>
          <p:cNvPr id="79875" name="Rectangle 11"/>
          <p:cNvSpPr>
            <a:spLocks noGrp="1" noChangeArrowheads="1"/>
          </p:cNvSpPr>
          <p:nvPr>
            <p:ph type="ftr" sz="quarter" idx="4"/>
          </p:nvPr>
        </p:nvSpPr>
        <p:spPr>
          <a:noFill/>
        </p:spPr>
        <p:txBody>
          <a:bodyPr/>
          <a:lstStyle/>
          <a:p>
            <a:r>
              <a:rPr lang="en-US" dirty="0">
                <a:latin typeface="Arial" pitchFamily="34" charset="0"/>
                <a:cs typeface="Tahoma" pitchFamily="34" charset="0"/>
              </a:rPr>
              <a:t>Copyright © 2011 Pearson Education, Inc. publishing as Prentice Hall</a:t>
            </a:r>
            <a:endParaRPr lang="en-US" dirty="0">
              <a:latin typeface="Times New Roman" pitchFamily="18" charset="0"/>
              <a:cs typeface="Tahoma" pitchFamily="34" charset="0"/>
            </a:endParaRPr>
          </a:p>
        </p:txBody>
      </p:sp>
      <p:sp>
        <p:nvSpPr>
          <p:cNvPr id="79876" name="Rectangle 12"/>
          <p:cNvSpPr>
            <a:spLocks noGrp="1" noChangeArrowheads="1"/>
          </p:cNvSpPr>
          <p:nvPr>
            <p:ph type="sldNum" sz="quarter" idx="5"/>
          </p:nvPr>
        </p:nvSpPr>
        <p:spPr>
          <a:noFill/>
        </p:spPr>
        <p:txBody>
          <a:bodyPr/>
          <a:lstStyle/>
          <a:p>
            <a:r>
              <a:rPr lang="en-US">
                <a:latin typeface="Arial" pitchFamily="34" charset="0"/>
                <a:cs typeface="Tahoma" pitchFamily="34" charset="0"/>
              </a:rPr>
              <a:t>11</a:t>
            </a:r>
            <a:r>
              <a:rPr lang="en-US">
                <a:latin typeface="Arial" pitchFamily="34" charset="0"/>
                <a:cs typeface="Arial" pitchFamily="34" charset="0"/>
              </a:rPr>
              <a:t>–</a:t>
            </a:r>
            <a:fld id="{B3FC3BE9-6F85-41BE-9511-BB3C2BA663AD}" type="slidenum">
              <a:rPr lang="en-US">
                <a:latin typeface="Arial" pitchFamily="34" charset="0"/>
                <a:cs typeface="Tahoma" pitchFamily="34" charset="0"/>
              </a:rPr>
              <a:pPr/>
              <a:t>15</a:t>
            </a:fld>
            <a:endParaRPr lang="en-US">
              <a:latin typeface="Arial" pitchFamily="34" charset="0"/>
              <a:cs typeface="Tahoma" pitchFamily="34" charset="0"/>
            </a:endParaRPr>
          </a:p>
        </p:txBody>
      </p:sp>
      <p:sp>
        <p:nvSpPr>
          <p:cNvPr id="79877" name="Rectangle 2"/>
          <p:cNvSpPr>
            <a:spLocks noGrp="1" noRot="1" noChangeAspect="1" noChangeArrowheads="1" noTextEdit="1"/>
          </p:cNvSpPr>
          <p:nvPr>
            <p:ph type="sldImg"/>
          </p:nvPr>
        </p:nvSpPr>
        <p:spPr>
          <a:ln/>
        </p:spPr>
      </p:sp>
      <p:sp>
        <p:nvSpPr>
          <p:cNvPr id="79878" name="Rectangle 3"/>
          <p:cNvSpPr>
            <a:spLocks noGrp="1" noChangeArrowheads="1"/>
          </p:cNvSpPr>
          <p:nvPr>
            <p:ph type="body" idx="1"/>
          </p:nvPr>
        </p:nvSpPr>
        <p:spPr>
          <a:noFill/>
          <a:ln/>
        </p:spPr>
        <p:txBody>
          <a:bodyPr/>
          <a:lstStyle/>
          <a:p>
            <a:pPr eaLnBrk="1" hangingPunct="1"/>
            <a:r>
              <a:rPr lang="en-US" smtClean="0">
                <a:latin typeface="Arial" pitchFamily="34" charset="0"/>
              </a:rPr>
              <a:t>Salary surveys can be formal or informal. </a:t>
            </a:r>
            <a:r>
              <a:rPr lang="en-US" i="1" smtClean="0">
                <a:latin typeface="Arial" pitchFamily="34" charset="0"/>
              </a:rPr>
              <a:t>Informal </a:t>
            </a:r>
            <a:r>
              <a:rPr lang="en-US" smtClean="0">
                <a:latin typeface="Arial" pitchFamily="34" charset="0"/>
              </a:rPr>
              <a:t>phone or Internet surveys are good for checking specific issues. Some large employers can afford to send out their own </a:t>
            </a:r>
            <a:r>
              <a:rPr lang="en-US" i="1" smtClean="0">
                <a:latin typeface="Arial" pitchFamily="34" charset="0"/>
              </a:rPr>
              <a:t>formal </a:t>
            </a:r>
            <a:r>
              <a:rPr lang="en-US" smtClean="0">
                <a:latin typeface="Arial" pitchFamily="34" charset="0"/>
              </a:rPr>
              <a:t>surveys to collect compensation information from other employers. Many employers use surveys published by consulting firms, professional associations, or government agencies.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8"/>
          <p:cNvSpPr>
            <a:spLocks noGrp="1" noChangeArrowheads="1"/>
          </p:cNvSpPr>
          <p:nvPr>
            <p:ph type="hdr" sz="quarter"/>
          </p:nvPr>
        </p:nvSpPr>
        <p:spPr>
          <a:noFill/>
        </p:spPr>
        <p:txBody>
          <a:bodyPr/>
          <a:lstStyle/>
          <a:p>
            <a:r>
              <a:rPr lang="en-US">
                <a:latin typeface="Arial" pitchFamily="34" charset="0"/>
                <a:cs typeface="Tahoma" pitchFamily="34" charset="0"/>
              </a:rPr>
              <a:t>Human Resources Management 12e</a:t>
            </a:r>
            <a:br>
              <a:rPr lang="en-US">
                <a:latin typeface="Arial" pitchFamily="34" charset="0"/>
                <a:cs typeface="Tahoma" pitchFamily="34" charset="0"/>
              </a:rPr>
            </a:br>
            <a:r>
              <a:rPr lang="en-US">
                <a:latin typeface="Arial" pitchFamily="34" charset="0"/>
                <a:cs typeface="Tahoma" pitchFamily="34" charset="0"/>
              </a:rPr>
              <a:t>Gary Dessler</a:t>
            </a:r>
          </a:p>
        </p:txBody>
      </p:sp>
      <p:sp>
        <p:nvSpPr>
          <p:cNvPr id="81923" name="Rectangle 11"/>
          <p:cNvSpPr>
            <a:spLocks noGrp="1" noChangeArrowheads="1"/>
          </p:cNvSpPr>
          <p:nvPr>
            <p:ph type="ftr" sz="quarter" idx="4"/>
          </p:nvPr>
        </p:nvSpPr>
        <p:spPr>
          <a:noFill/>
        </p:spPr>
        <p:txBody>
          <a:bodyPr/>
          <a:lstStyle/>
          <a:p>
            <a:r>
              <a:rPr lang="en-US" dirty="0">
                <a:latin typeface="Arial" pitchFamily="34" charset="0"/>
                <a:cs typeface="Tahoma" pitchFamily="34" charset="0"/>
              </a:rPr>
              <a:t>Copyright © 2011 Pearson Education, Inc. publishing as Prentice Hall</a:t>
            </a:r>
            <a:endParaRPr lang="en-US" dirty="0">
              <a:latin typeface="Times New Roman" pitchFamily="18" charset="0"/>
              <a:cs typeface="Tahoma" pitchFamily="34" charset="0"/>
            </a:endParaRPr>
          </a:p>
        </p:txBody>
      </p:sp>
      <p:sp>
        <p:nvSpPr>
          <p:cNvPr id="81924" name="Rectangle 12"/>
          <p:cNvSpPr>
            <a:spLocks noGrp="1" noChangeArrowheads="1"/>
          </p:cNvSpPr>
          <p:nvPr>
            <p:ph type="sldNum" sz="quarter" idx="5"/>
          </p:nvPr>
        </p:nvSpPr>
        <p:spPr>
          <a:noFill/>
        </p:spPr>
        <p:txBody>
          <a:bodyPr/>
          <a:lstStyle/>
          <a:p>
            <a:r>
              <a:rPr lang="en-US">
                <a:latin typeface="Arial" pitchFamily="34" charset="0"/>
                <a:cs typeface="Tahoma" pitchFamily="34" charset="0"/>
              </a:rPr>
              <a:t>11</a:t>
            </a:r>
            <a:r>
              <a:rPr lang="en-US">
                <a:latin typeface="Arial" pitchFamily="34" charset="0"/>
                <a:cs typeface="Arial" pitchFamily="34" charset="0"/>
              </a:rPr>
              <a:t>–</a:t>
            </a:r>
            <a:fld id="{18F5A25E-D82F-4CC2-89F3-C859EDA146E9}" type="slidenum">
              <a:rPr lang="en-US">
                <a:latin typeface="Arial" pitchFamily="34" charset="0"/>
                <a:cs typeface="Tahoma" pitchFamily="34" charset="0"/>
              </a:rPr>
              <a:pPr/>
              <a:t>16</a:t>
            </a:fld>
            <a:endParaRPr lang="en-US">
              <a:latin typeface="Arial" pitchFamily="34" charset="0"/>
              <a:cs typeface="Tahoma" pitchFamily="34" charset="0"/>
            </a:endParaRPr>
          </a:p>
        </p:txBody>
      </p:sp>
      <p:sp>
        <p:nvSpPr>
          <p:cNvPr id="81925" name="Rectangle 2"/>
          <p:cNvSpPr>
            <a:spLocks noGrp="1" noRot="1" noChangeAspect="1" noChangeArrowheads="1" noTextEdit="1"/>
          </p:cNvSpPr>
          <p:nvPr>
            <p:ph type="sldImg"/>
          </p:nvPr>
        </p:nvSpPr>
        <p:spPr>
          <a:ln/>
        </p:spPr>
      </p:sp>
      <p:sp>
        <p:nvSpPr>
          <p:cNvPr id="81926" name="Rectangle 3"/>
          <p:cNvSpPr>
            <a:spLocks noGrp="1" noChangeArrowheads="1"/>
          </p:cNvSpPr>
          <p:nvPr>
            <p:ph type="body" idx="1"/>
          </p:nvPr>
        </p:nvSpPr>
        <p:spPr>
          <a:noFill/>
          <a:ln/>
        </p:spPr>
        <p:txBody>
          <a:bodyPr/>
          <a:lstStyle/>
          <a:p>
            <a:pPr eaLnBrk="1" hangingPunct="1"/>
            <a:r>
              <a:rPr lang="en-US" b="1" smtClean="0">
                <a:latin typeface="Arial" pitchFamily="34" charset="0"/>
              </a:rPr>
              <a:t>Job evaluation </a:t>
            </a:r>
            <a:r>
              <a:rPr lang="en-US" smtClean="0">
                <a:latin typeface="Arial" pitchFamily="34" charset="0"/>
              </a:rPr>
              <a:t>is a formal and systematic comparison of jobs to determine the worth of one job relative to other jobs in the organization.</a:t>
            </a:r>
          </a:p>
          <a:p>
            <a:pPr eaLnBrk="1" hangingPunct="1"/>
            <a:r>
              <a:rPr lang="en-US" b="1" smtClean="0">
                <a:latin typeface="Arial" pitchFamily="34" charset="0"/>
              </a:rPr>
              <a:t>Compensable factors</a:t>
            </a:r>
            <a:r>
              <a:rPr lang="en-US" smtClean="0">
                <a:latin typeface="Arial" pitchFamily="34" charset="0"/>
              </a:rPr>
              <a:t> are certain basic factors the jobs have in common that are used to establish how the jobs compare to one another, and that determine the pay for each job.</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8"/>
          <p:cNvSpPr>
            <a:spLocks noGrp="1" noChangeArrowheads="1"/>
          </p:cNvSpPr>
          <p:nvPr>
            <p:ph type="hdr" sz="quarter"/>
          </p:nvPr>
        </p:nvSpPr>
        <p:spPr>
          <a:noFill/>
        </p:spPr>
        <p:txBody>
          <a:bodyPr/>
          <a:lstStyle/>
          <a:p>
            <a:r>
              <a:rPr lang="en-US">
                <a:latin typeface="Arial" pitchFamily="34" charset="0"/>
                <a:cs typeface="Tahoma" pitchFamily="34" charset="0"/>
              </a:rPr>
              <a:t>Human Resources Management 12e</a:t>
            </a:r>
            <a:br>
              <a:rPr lang="en-US">
                <a:latin typeface="Arial" pitchFamily="34" charset="0"/>
                <a:cs typeface="Tahoma" pitchFamily="34" charset="0"/>
              </a:rPr>
            </a:br>
            <a:r>
              <a:rPr lang="en-US">
                <a:latin typeface="Arial" pitchFamily="34" charset="0"/>
                <a:cs typeface="Tahoma" pitchFamily="34" charset="0"/>
              </a:rPr>
              <a:t>Gary Dessler</a:t>
            </a:r>
          </a:p>
        </p:txBody>
      </p:sp>
      <p:sp>
        <p:nvSpPr>
          <p:cNvPr id="83971" name="Rectangle 11"/>
          <p:cNvSpPr>
            <a:spLocks noGrp="1" noChangeArrowheads="1"/>
          </p:cNvSpPr>
          <p:nvPr>
            <p:ph type="ftr" sz="quarter" idx="4"/>
          </p:nvPr>
        </p:nvSpPr>
        <p:spPr>
          <a:noFill/>
        </p:spPr>
        <p:txBody>
          <a:bodyPr/>
          <a:lstStyle/>
          <a:p>
            <a:r>
              <a:rPr lang="en-US" dirty="0">
                <a:latin typeface="Arial" pitchFamily="34" charset="0"/>
                <a:cs typeface="Tahoma" pitchFamily="34" charset="0"/>
              </a:rPr>
              <a:t>Copyright © 2011 Pearson Education, Inc. publishing as Prentice Hall</a:t>
            </a:r>
            <a:endParaRPr lang="en-US" dirty="0">
              <a:latin typeface="Times New Roman" pitchFamily="18" charset="0"/>
              <a:cs typeface="Tahoma" pitchFamily="34" charset="0"/>
            </a:endParaRPr>
          </a:p>
        </p:txBody>
      </p:sp>
      <p:sp>
        <p:nvSpPr>
          <p:cNvPr id="83972" name="Rectangle 12"/>
          <p:cNvSpPr>
            <a:spLocks noGrp="1" noChangeArrowheads="1"/>
          </p:cNvSpPr>
          <p:nvPr>
            <p:ph type="sldNum" sz="quarter" idx="5"/>
          </p:nvPr>
        </p:nvSpPr>
        <p:spPr>
          <a:noFill/>
        </p:spPr>
        <p:txBody>
          <a:bodyPr/>
          <a:lstStyle/>
          <a:p>
            <a:r>
              <a:rPr lang="en-US">
                <a:latin typeface="Arial" pitchFamily="34" charset="0"/>
                <a:cs typeface="Tahoma" pitchFamily="34" charset="0"/>
              </a:rPr>
              <a:t>11</a:t>
            </a:r>
            <a:r>
              <a:rPr lang="en-US">
                <a:latin typeface="Arial" pitchFamily="34" charset="0"/>
                <a:cs typeface="Arial" pitchFamily="34" charset="0"/>
              </a:rPr>
              <a:t>–</a:t>
            </a:r>
            <a:fld id="{A2AB3F3B-8A96-4D3D-BC3E-5A64343EE1AA}" type="slidenum">
              <a:rPr lang="en-US">
                <a:latin typeface="Arial" pitchFamily="34" charset="0"/>
                <a:cs typeface="Tahoma" pitchFamily="34" charset="0"/>
              </a:rPr>
              <a:pPr/>
              <a:t>17</a:t>
            </a:fld>
            <a:endParaRPr lang="en-US">
              <a:latin typeface="Arial" pitchFamily="34" charset="0"/>
              <a:cs typeface="Tahoma" pitchFamily="34" charset="0"/>
            </a:endParaRPr>
          </a:p>
        </p:txBody>
      </p:sp>
      <p:sp>
        <p:nvSpPr>
          <p:cNvPr id="83973" name="Rectangle 2"/>
          <p:cNvSpPr>
            <a:spLocks noGrp="1" noRot="1" noChangeAspect="1" noChangeArrowheads="1" noTextEdit="1"/>
          </p:cNvSpPr>
          <p:nvPr>
            <p:ph type="sldImg"/>
          </p:nvPr>
        </p:nvSpPr>
        <p:spPr>
          <a:ln/>
        </p:spPr>
      </p:sp>
      <p:sp>
        <p:nvSpPr>
          <p:cNvPr id="83974" name="Rectangle 3"/>
          <p:cNvSpPr>
            <a:spLocks noGrp="1" noChangeArrowheads="1"/>
          </p:cNvSpPr>
          <p:nvPr>
            <p:ph type="body" idx="1"/>
          </p:nvPr>
        </p:nvSpPr>
        <p:spPr>
          <a:noFill/>
          <a:ln/>
        </p:spPr>
        <p:txBody>
          <a:bodyPr/>
          <a:lstStyle/>
          <a:p>
            <a:pPr eaLnBrk="1" hangingPunct="1"/>
            <a:r>
              <a:rPr lang="en-US" i="1" smtClean="0">
                <a:latin typeface="Arial" pitchFamily="34" charset="0"/>
              </a:rPr>
              <a:t>Evaluating the worth of each job can be done using one of these methods: ranking, job classification, point method, or factor comparison.</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8"/>
          <p:cNvSpPr>
            <a:spLocks noGrp="1" noChangeArrowheads="1"/>
          </p:cNvSpPr>
          <p:nvPr>
            <p:ph type="hdr" sz="quarter"/>
          </p:nvPr>
        </p:nvSpPr>
        <p:spPr>
          <a:noFill/>
        </p:spPr>
        <p:txBody>
          <a:bodyPr/>
          <a:lstStyle/>
          <a:p>
            <a:r>
              <a:rPr lang="en-US">
                <a:latin typeface="Arial" pitchFamily="34" charset="0"/>
                <a:cs typeface="Tahoma" pitchFamily="34" charset="0"/>
              </a:rPr>
              <a:t>Human Resources Management 12e</a:t>
            </a:r>
            <a:br>
              <a:rPr lang="en-US">
                <a:latin typeface="Arial" pitchFamily="34" charset="0"/>
                <a:cs typeface="Tahoma" pitchFamily="34" charset="0"/>
              </a:rPr>
            </a:br>
            <a:r>
              <a:rPr lang="en-US">
                <a:latin typeface="Arial" pitchFamily="34" charset="0"/>
                <a:cs typeface="Tahoma" pitchFamily="34" charset="0"/>
              </a:rPr>
              <a:t>Gary Dessler</a:t>
            </a:r>
          </a:p>
        </p:txBody>
      </p:sp>
      <p:sp>
        <p:nvSpPr>
          <p:cNvPr id="90115" name="Rectangle 11"/>
          <p:cNvSpPr>
            <a:spLocks noGrp="1" noChangeArrowheads="1"/>
          </p:cNvSpPr>
          <p:nvPr>
            <p:ph type="ftr" sz="quarter" idx="4"/>
          </p:nvPr>
        </p:nvSpPr>
        <p:spPr>
          <a:noFill/>
        </p:spPr>
        <p:txBody>
          <a:bodyPr/>
          <a:lstStyle/>
          <a:p>
            <a:r>
              <a:rPr lang="en-US" dirty="0">
                <a:latin typeface="Arial" pitchFamily="34" charset="0"/>
                <a:cs typeface="Tahoma" pitchFamily="34" charset="0"/>
              </a:rPr>
              <a:t>Copyright © 2011 Pearson Education, Inc. publishing as Prentice Hall</a:t>
            </a:r>
            <a:endParaRPr lang="en-US" dirty="0">
              <a:latin typeface="Times New Roman" pitchFamily="18" charset="0"/>
              <a:cs typeface="Tahoma" pitchFamily="34" charset="0"/>
            </a:endParaRPr>
          </a:p>
        </p:txBody>
      </p:sp>
      <p:sp>
        <p:nvSpPr>
          <p:cNvPr id="90116" name="Rectangle 12"/>
          <p:cNvSpPr>
            <a:spLocks noGrp="1" noChangeArrowheads="1"/>
          </p:cNvSpPr>
          <p:nvPr>
            <p:ph type="sldNum" sz="quarter" idx="5"/>
          </p:nvPr>
        </p:nvSpPr>
        <p:spPr>
          <a:noFill/>
        </p:spPr>
        <p:txBody>
          <a:bodyPr/>
          <a:lstStyle/>
          <a:p>
            <a:r>
              <a:rPr lang="en-US">
                <a:latin typeface="Arial" pitchFamily="34" charset="0"/>
                <a:cs typeface="Tahoma" pitchFamily="34" charset="0"/>
              </a:rPr>
              <a:t>11</a:t>
            </a:r>
            <a:r>
              <a:rPr lang="en-US">
                <a:latin typeface="Arial" pitchFamily="34" charset="0"/>
                <a:cs typeface="Arial" pitchFamily="34" charset="0"/>
              </a:rPr>
              <a:t>–</a:t>
            </a:r>
            <a:fld id="{A4C4FD98-A1A8-4EEE-8BD6-7870E548384D}" type="slidenum">
              <a:rPr lang="en-US">
                <a:latin typeface="Arial" pitchFamily="34" charset="0"/>
                <a:cs typeface="Tahoma" pitchFamily="34" charset="0"/>
              </a:rPr>
              <a:pPr/>
              <a:t>18</a:t>
            </a:fld>
            <a:endParaRPr lang="en-US">
              <a:latin typeface="Arial" pitchFamily="34" charset="0"/>
              <a:cs typeface="Tahoma" pitchFamily="34" charset="0"/>
            </a:endParaRPr>
          </a:p>
        </p:txBody>
      </p:sp>
      <p:sp>
        <p:nvSpPr>
          <p:cNvPr id="90117" name="Rectangle 2"/>
          <p:cNvSpPr>
            <a:spLocks noGrp="1" noRot="1" noChangeAspect="1" noChangeArrowheads="1" noTextEdit="1"/>
          </p:cNvSpPr>
          <p:nvPr>
            <p:ph type="sldImg"/>
          </p:nvPr>
        </p:nvSpPr>
        <p:spPr>
          <a:ln/>
        </p:spPr>
      </p:sp>
      <p:sp>
        <p:nvSpPr>
          <p:cNvPr id="90118" name="Rectangle 3"/>
          <p:cNvSpPr>
            <a:spLocks noGrp="1" noChangeArrowheads="1"/>
          </p:cNvSpPr>
          <p:nvPr>
            <p:ph type="body" idx="1"/>
          </p:nvPr>
        </p:nvSpPr>
        <p:spPr>
          <a:noFill/>
          <a:ln/>
        </p:spPr>
        <p:txBody>
          <a:bodyPr/>
          <a:lstStyle/>
          <a:p>
            <a:pPr eaLnBrk="1" hangingPunct="1"/>
            <a:r>
              <a:rPr lang="en-US" dirty="0" smtClean="0">
                <a:latin typeface="Arial" pitchFamily="34" charset="0"/>
              </a:rPr>
              <a:t>Once the committee has used job evaluation to determine the relative worth of each job, it can turn to the task of assigning pay rates to each job; however, it will usually want to first group jobs into </a:t>
            </a:r>
            <a:r>
              <a:rPr lang="en-US" b="1" dirty="0" smtClean="0">
                <a:latin typeface="Arial" pitchFamily="34" charset="0"/>
              </a:rPr>
              <a:t>pay grades </a:t>
            </a:r>
            <a:r>
              <a:rPr lang="en-US" dirty="0" smtClean="0">
                <a:latin typeface="Arial" pitchFamily="34" charset="0"/>
              </a:rPr>
              <a:t>using one of these three methods. A pay grade is comprised of jobs of approximately equal in difficulty or importance as established by job evaluation.</a:t>
            </a:r>
          </a:p>
          <a:p>
            <a:pPr eaLnBrk="1" hangingPunct="1"/>
            <a:endParaRPr lang="en-US" dirty="0" smtClean="0">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8"/>
          <p:cNvSpPr>
            <a:spLocks noGrp="1" noChangeArrowheads="1"/>
          </p:cNvSpPr>
          <p:nvPr>
            <p:ph type="hdr" sz="quarter"/>
          </p:nvPr>
        </p:nvSpPr>
        <p:spPr>
          <a:noFill/>
        </p:spPr>
        <p:txBody>
          <a:bodyPr/>
          <a:lstStyle/>
          <a:p>
            <a:r>
              <a:rPr lang="en-US">
                <a:latin typeface="Arial" pitchFamily="34" charset="0"/>
                <a:cs typeface="Tahoma" pitchFamily="34" charset="0"/>
              </a:rPr>
              <a:t>Human Resources Management 12e</a:t>
            </a:r>
            <a:br>
              <a:rPr lang="en-US">
                <a:latin typeface="Arial" pitchFamily="34" charset="0"/>
                <a:cs typeface="Tahoma" pitchFamily="34" charset="0"/>
              </a:rPr>
            </a:br>
            <a:r>
              <a:rPr lang="en-US">
                <a:latin typeface="Arial" pitchFamily="34" charset="0"/>
                <a:cs typeface="Tahoma" pitchFamily="34" charset="0"/>
              </a:rPr>
              <a:t>Gary Dessler</a:t>
            </a:r>
          </a:p>
        </p:txBody>
      </p:sp>
      <p:sp>
        <p:nvSpPr>
          <p:cNvPr id="91139" name="Rectangle 11"/>
          <p:cNvSpPr>
            <a:spLocks noGrp="1" noChangeArrowheads="1"/>
          </p:cNvSpPr>
          <p:nvPr>
            <p:ph type="ftr" sz="quarter" idx="4"/>
          </p:nvPr>
        </p:nvSpPr>
        <p:spPr>
          <a:noFill/>
        </p:spPr>
        <p:txBody>
          <a:bodyPr/>
          <a:lstStyle/>
          <a:p>
            <a:r>
              <a:rPr lang="en-US" dirty="0">
                <a:latin typeface="Arial" pitchFamily="34" charset="0"/>
                <a:cs typeface="Tahoma" pitchFamily="34" charset="0"/>
              </a:rPr>
              <a:t>Copyright © 2011 Pearson Education, Inc. publishing as Prentice Hall</a:t>
            </a:r>
            <a:endParaRPr lang="en-US" dirty="0">
              <a:latin typeface="Times New Roman" pitchFamily="18" charset="0"/>
              <a:cs typeface="Tahoma" pitchFamily="34" charset="0"/>
            </a:endParaRPr>
          </a:p>
        </p:txBody>
      </p:sp>
      <p:sp>
        <p:nvSpPr>
          <p:cNvPr id="91140" name="Rectangle 12"/>
          <p:cNvSpPr>
            <a:spLocks noGrp="1" noChangeArrowheads="1"/>
          </p:cNvSpPr>
          <p:nvPr>
            <p:ph type="sldNum" sz="quarter" idx="5"/>
          </p:nvPr>
        </p:nvSpPr>
        <p:spPr>
          <a:noFill/>
        </p:spPr>
        <p:txBody>
          <a:bodyPr/>
          <a:lstStyle/>
          <a:p>
            <a:r>
              <a:rPr lang="en-US">
                <a:latin typeface="Arial" pitchFamily="34" charset="0"/>
                <a:cs typeface="Tahoma" pitchFamily="34" charset="0"/>
              </a:rPr>
              <a:t>11</a:t>
            </a:r>
            <a:r>
              <a:rPr lang="en-US">
                <a:latin typeface="Arial" pitchFamily="34" charset="0"/>
                <a:cs typeface="Arial" pitchFamily="34" charset="0"/>
              </a:rPr>
              <a:t>–</a:t>
            </a:r>
            <a:fld id="{C070B42C-5EF8-41B9-B40B-721CD9A1147E}" type="slidenum">
              <a:rPr lang="en-US">
                <a:latin typeface="Arial" pitchFamily="34" charset="0"/>
                <a:cs typeface="Tahoma" pitchFamily="34" charset="0"/>
              </a:rPr>
              <a:pPr/>
              <a:t>19</a:t>
            </a:fld>
            <a:endParaRPr lang="en-US">
              <a:latin typeface="Arial" pitchFamily="34" charset="0"/>
              <a:cs typeface="Tahoma" pitchFamily="34" charset="0"/>
            </a:endParaRPr>
          </a:p>
        </p:txBody>
      </p:sp>
      <p:sp>
        <p:nvSpPr>
          <p:cNvPr id="91141" name="Rectangle 2"/>
          <p:cNvSpPr>
            <a:spLocks noGrp="1" noRot="1" noChangeAspect="1" noChangeArrowheads="1" noTextEdit="1"/>
          </p:cNvSpPr>
          <p:nvPr>
            <p:ph type="sldImg"/>
          </p:nvPr>
        </p:nvSpPr>
        <p:spPr>
          <a:ln/>
        </p:spPr>
      </p:sp>
      <p:sp>
        <p:nvSpPr>
          <p:cNvPr id="91142" name="Rectangle 3"/>
          <p:cNvSpPr>
            <a:spLocks noGrp="1" noChangeArrowheads="1"/>
          </p:cNvSpPr>
          <p:nvPr>
            <p:ph type="body" idx="1"/>
          </p:nvPr>
        </p:nvSpPr>
        <p:spPr>
          <a:noFill/>
          <a:ln/>
        </p:spPr>
        <p:txBody>
          <a:bodyPr/>
          <a:lstStyle/>
          <a:p>
            <a:pPr eaLnBrk="1" hangingPunct="1"/>
            <a:r>
              <a:rPr lang="en-US" smtClean="0">
                <a:latin typeface="Arial" pitchFamily="34" charset="0"/>
              </a:rPr>
              <a:t>The </a:t>
            </a:r>
            <a:r>
              <a:rPr lang="en-US" b="1" smtClean="0">
                <a:latin typeface="Arial" pitchFamily="34" charset="0"/>
              </a:rPr>
              <a:t>wage curve </a:t>
            </a:r>
            <a:r>
              <a:rPr lang="en-US" smtClean="0">
                <a:latin typeface="Arial" pitchFamily="34" charset="0"/>
              </a:rPr>
              <a:t>shows the pay rates currently paid for jobs in each pay grade, relative to the points or rankings values assigned to each job or grade by the job evaluation.</a:t>
            </a:r>
          </a:p>
          <a:p>
            <a:pPr eaLnBrk="1" hangingPunct="1"/>
            <a:endParaRPr lang="en-US" smtClean="0">
              <a:latin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8"/>
          <p:cNvSpPr>
            <a:spLocks noGrp="1" noChangeArrowheads="1"/>
          </p:cNvSpPr>
          <p:nvPr>
            <p:ph type="hdr" sz="quarter"/>
          </p:nvPr>
        </p:nvSpPr>
        <p:spPr>
          <a:noFill/>
        </p:spPr>
        <p:txBody>
          <a:bodyPr/>
          <a:lstStyle/>
          <a:p>
            <a:r>
              <a:rPr lang="en-US">
                <a:latin typeface="Arial" pitchFamily="34" charset="0"/>
                <a:cs typeface="Tahoma" pitchFamily="34" charset="0"/>
              </a:rPr>
              <a:t>Human Resources Management 12e</a:t>
            </a:r>
            <a:br>
              <a:rPr lang="en-US">
                <a:latin typeface="Arial" pitchFamily="34" charset="0"/>
                <a:cs typeface="Tahoma" pitchFamily="34" charset="0"/>
              </a:rPr>
            </a:br>
            <a:r>
              <a:rPr lang="en-US">
                <a:latin typeface="Arial" pitchFamily="34" charset="0"/>
                <a:cs typeface="Tahoma" pitchFamily="34" charset="0"/>
              </a:rPr>
              <a:t>Gary Dessler</a:t>
            </a:r>
          </a:p>
        </p:txBody>
      </p:sp>
      <p:sp>
        <p:nvSpPr>
          <p:cNvPr id="92163" name="Rectangle 11"/>
          <p:cNvSpPr>
            <a:spLocks noGrp="1" noChangeArrowheads="1"/>
          </p:cNvSpPr>
          <p:nvPr>
            <p:ph type="ftr" sz="quarter" idx="4"/>
          </p:nvPr>
        </p:nvSpPr>
        <p:spPr>
          <a:noFill/>
        </p:spPr>
        <p:txBody>
          <a:bodyPr/>
          <a:lstStyle/>
          <a:p>
            <a:r>
              <a:rPr lang="en-US" dirty="0">
                <a:latin typeface="Arial" pitchFamily="34" charset="0"/>
                <a:cs typeface="Tahoma" pitchFamily="34" charset="0"/>
              </a:rPr>
              <a:t>Copyright © 2011 Pearson Education, Inc. publishing as Prentice Hall</a:t>
            </a:r>
            <a:endParaRPr lang="en-US" dirty="0">
              <a:latin typeface="Times New Roman" pitchFamily="18" charset="0"/>
              <a:cs typeface="Tahoma" pitchFamily="34" charset="0"/>
            </a:endParaRPr>
          </a:p>
        </p:txBody>
      </p:sp>
      <p:sp>
        <p:nvSpPr>
          <p:cNvPr id="92164" name="Rectangle 12"/>
          <p:cNvSpPr>
            <a:spLocks noGrp="1" noChangeArrowheads="1"/>
          </p:cNvSpPr>
          <p:nvPr>
            <p:ph type="sldNum" sz="quarter" idx="5"/>
          </p:nvPr>
        </p:nvSpPr>
        <p:spPr>
          <a:noFill/>
        </p:spPr>
        <p:txBody>
          <a:bodyPr/>
          <a:lstStyle/>
          <a:p>
            <a:r>
              <a:rPr lang="en-US">
                <a:latin typeface="Arial" pitchFamily="34" charset="0"/>
                <a:cs typeface="Tahoma" pitchFamily="34" charset="0"/>
              </a:rPr>
              <a:t>11</a:t>
            </a:r>
            <a:r>
              <a:rPr lang="en-US">
                <a:latin typeface="Arial" pitchFamily="34" charset="0"/>
                <a:cs typeface="Arial" pitchFamily="34" charset="0"/>
              </a:rPr>
              <a:t>–</a:t>
            </a:r>
            <a:fld id="{CDC42A2B-2C97-481C-98C8-4A585BB658AB}" type="slidenum">
              <a:rPr lang="en-US">
                <a:latin typeface="Arial" pitchFamily="34" charset="0"/>
                <a:cs typeface="Tahoma" pitchFamily="34" charset="0"/>
              </a:rPr>
              <a:pPr/>
              <a:t>20</a:t>
            </a:fld>
            <a:endParaRPr lang="en-US">
              <a:latin typeface="Arial" pitchFamily="34" charset="0"/>
              <a:cs typeface="Tahoma" pitchFamily="34" charset="0"/>
            </a:endParaRPr>
          </a:p>
        </p:txBody>
      </p:sp>
      <p:sp>
        <p:nvSpPr>
          <p:cNvPr id="92165" name="Rectangle 2"/>
          <p:cNvSpPr>
            <a:spLocks noGrp="1" noRot="1" noChangeAspect="1" noChangeArrowheads="1" noTextEdit="1"/>
          </p:cNvSpPr>
          <p:nvPr>
            <p:ph type="sldImg"/>
          </p:nvPr>
        </p:nvSpPr>
        <p:spPr>
          <a:solidFill>
            <a:srgbClr val="FFFFFF"/>
          </a:solidFill>
          <a:ln/>
        </p:spPr>
      </p:sp>
      <p:sp>
        <p:nvSpPr>
          <p:cNvPr id="92166"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smtClean="0">
                <a:latin typeface="Arial" pitchFamily="34" charset="0"/>
              </a:rPr>
              <a:t>The </a:t>
            </a:r>
            <a:r>
              <a:rPr lang="en-US" b="1" smtClean="0">
                <a:latin typeface="Arial" pitchFamily="34" charset="0"/>
              </a:rPr>
              <a:t>wage curve </a:t>
            </a:r>
            <a:r>
              <a:rPr lang="en-US" smtClean="0">
                <a:latin typeface="Arial" pitchFamily="34" charset="0"/>
              </a:rPr>
              <a:t>shows the pay rates currently paid for jobs in each pay grade, relative to the points or rankings assigned to each job or grade by the job evaluation. The purpose of the wage curve is to show the relationships between (1) the value of the job as determined by one of the job evaluation methods and (2) the current average pay rates for graded jobs.</a:t>
            </a:r>
          </a:p>
          <a:p>
            <a:pPr eaLnBrk="1" hangingPunct="1"/>
            <a:r>
              <a:rPr lang="en-US" b="1" smtClean="0">
                <a:latin typeface="Arial" pitchFamily="34" charset="0"/>
              </a:rPr>
              <a:t>Figure 11-5</a:t>
            </a:r>
            <a:r>
              <a:rPr lang="en-US" smtClean="0">
                <a:latin typeface="Arial" pitchFamily="34" charset="0"/>
              </a:rPr>
              <a:t> presents an example. Note that it shows pay rates on the vertical axis, and pay grades (in terms of points) along the horizontal axis. </a:t>
            </a:r>
          </a:p>
          <a:p>
            <a:pPr eaLnBrk="1" hangingPunct="1"/>
            <a:r>
              <a:rPr lang="en-US" smtClean="0">
                <a:latin typeface="Arial" pitchFamily="34" charset="0"/>
              </a:rPr>
              <a:t>The pay rates on the wage curve are traditionally those now paid by the employer. However, if there is reason to believe the current pay rates are out of step with the market rates for these jobs, choose benchmark jobs within each pay grade, and price them via a compensation survey. These new market-based pay rates then replace the current rates on the wage curve. Then slot in your other jobs (and their pay rates) around the benchmark job.</a:t>
            </a:r>
          </a:p>
          <a:p>
            <a:pPr eaLnBrk="1" hangingPunct="1"/>
            <a:r>
              <a:rPr lang="en-US" smtClean="0">
                <a:latin typeface="Arial" pitchFamily="34" charset="0"/>
              </a:rPr>
              <a:t>Current pay rates falling above the rate range are “red circle,” “flagged,” or “overrates” which will require either freezing the rate, transfer or promotion of employees, or reevaluation of the job.</a:t>
            </a:r>
          </a:p>
          <a:p>
            <a:pPr eaLnBrk="1" hangingPunct="1"/>
            <a:endParaRPr lang="en-US" smtClean="0">
              <a:latin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8"/>
          <p:cNvSpPr>
            <a:spLocks noGrp="1" noChangeArrowheads="1"/>
          </p:cNvSpPr>
          <p:nvPr>
            <p:ph type="hdr" sz="quarter"/>
          </p:nvPr>
        </p:nvSpPr>
        <p:spPr>
          <a:noFill/>
        </p:spPr>
        <p:txBody>
          <a:bodyPr/>
          <a:lstStyle/>
          <a:p>
            <a:r>
              <a:rPr lang="en-US">
                <a:latin typeface="Arial" pitchFamily="34" charset="0"/>
                <a:cs typeface="Tahoma" pitchFamily="34" charset="0"/>
              </a:rPr>
              <a:t>Human Resources Management 12e</a:t>
            </a:r>
            <a:br>
              <a:rPr lang="en-US">
                <a:latin typeface="Arial" pitchFamily="34" charset="0"/>
                <a:cs typeface="Tahoma" pitchFamily="34" charset="0"/>
              </a:rPr>
            </a:br>
            <a:r>
              <a:rPr lang="en-US">
                <a:latin typeface="Arial" pitchFamily="34" charset="0"/>
                <a:cs typeface="Tahoma" pitchFamily="34" charset="0"/>
              </a:rPr>
              <a:t>Gary Dessler</a:t>
            </a:r>
          </a:p>
        </p:txBody>
      </p:sp>
      <p:sp>
        <p:nvSpPr>
          <p:cNvPr id="93187" name="Rectangle 11"/>
          <p:cNvSpPr>
            <a:spLocks noGrp="1" noChangeArrowheads="1"/>
          </p:cNvSpPr>
          <p:nvPr>
            <p:ph type="ftr" sz="quarter" idx="4"/>
          </p:nvPr>
        </p:nvSpPr>
        <p:spPr>
          <a:noFill/>
        </p:spPr>
        <p:txBody>
          <a:bodyPr/>
          <a:lstStyle/>
          <a:p>
            <a:r>
              <a:rPr lang="en-US" dirty="0">
                <a:latin typeface="Arial" pitchFamily="34" charset="0"/>
                <a:cs typeface="Tahoma" pitchFamily="34" charset="0"/>
              </a:rPr>
              <a:t>Copyright © 2011 Pearson Education, Inc. publishing as Prentice Hall</a:t>
            </a:r>
            <a:endParaRPr lang="en-US" dirty="0">
              <a:latin typeface="Times New Roman" pitchFamily="18" charset="0"/>
              <a:cs typeface="Tahoma" pitchFamily="34" charset="0"/>
            </a:endParaRPr>
          </a:p>
        </p:txBody>
      </p:sp>
      <p:sp>
        <p:nvSpPr>
          <p:cNvPr id="93188" name="Rectangle 12"/>
          <p:cNvSpPr>
            <a:spLocks noGrp="1" noChangeArrowheads="1"/>
          </p:cNvSpPr>
          <p:nvPr>
            <p:ph type="sldNum" sz="quarter" idx="5"/>
          </p:nvPr>
        </p:nvSpPr>
        <p:spPr>
          <a:noFill/>
        </p:spPr>
        <p:txBody>
          <a:bodyPr/>
          <a:lstStyle/>
          <a:p>
            <a:r>
              <a:rPr lang="en-US">
                <a:latin typeface="Arial" pitchFamily="34" charset="0"/>
                <a:cs typeface="Tahoma" pitchFamily="34" charset="0"/>
              </a:rPr>
              <a:t>11</a:t>
            </a:r>
            <a:r>
              <a:rPr lang="en-US">
                <a:latin typeface="Arial" pitchFamily="34" charset="0"/>
                <a:cs typeface="Arial" pitchFamily="34" charset="0"/>
              </a:rPr>
              <a:t>–</a:t>
            </a:r>
            <a:fld id="{4F62EAD4-1E5B-4F55-841A-B01F446E1183}" type="slidenum">
              <a:rPr lang="en-US">
                <a:latin typeface="Arial" pitchFamily="34" charset="0"/>
                <a:cs typeface="Tahoma" pitchFamily="34" charset="0"/>
              </a:rPr>
              <a:pPr/>
              <a:t>21</a:t>
            </a:fld>
            <a:endParaRPr lang="en-US">
              <a:latin typeface="Arial" pitchFamily="34" charset="0"/>
              <a:cs typeface="Tahoma" pitchFamily="34" charset="0"/>
            </a:endParaRPr>
          </a:p>
        </p:txBody>
      </p:sp>
      <p:sp>
        <p:nvSpPr>
          <p:cNvPr id="93189" name="Rectangle 2"/>
          <p:cNvSpPr>
            <a:spLocks noGrp="1" noRot="1" noChangeAspect="1" noChangeArrowheads="1" noTextEdit="1"/>
          </p:cNvSpPr>
          <p:nvPr>
            <p:ph type="sldImg"/>
          </p:nvPr>
        </p:nvSpPr>
        <p:spPr>
          <a:ln/>
        </p:spPr>
      </p:sp>
      <p:sp>
        <p:nvSpPr>
          <p:cNvPr id="93190" name="Rectangle 3"/>
          <p:cNvSpPr>
            <a:spLocks noGrp="1" noChangeArrowheads="1"/>
          </p:cNvSpPr>
          <p:nvPr>
            <p:ph type="body" idx="1"/>
          </p:nvPr>
        </p:nvSpPr>
        <p:spPr>
          <a:noFill/>
          <a:ln/>
        </p:spPr>
        <p:txBody>
          <a:bodyPr/>
          <a:lstStyle/>
          <a:p>
            <a:pPr eaLnBrk="1" hangingPunct="1"/>
            <a:r>
              <a:rPr lang="en-US" smtClean="0">
                <a:latin typeface="Arial" pitchFamily="34" charset="0"/>
              </a:rPr>
              <a:t>Fine-tuning involves (1) developing </a:t>
            </a:r>
            <a:r>
              <a:rPr lang="en-US" i="1" smtClean="0">
                <a:latin typeface="Arial" pitchFamily="34" charset="0"/>
              </a:rPr>
              <a:t>pay ranges </a:t>
            </a:r>
            <a:r>
              <a:rPr lang="en-US" smtClean="0">
                <a:latin typeface="Arial" pitchFamily="34" charset="0"/>
              </a:rPr>
              <a:t>and (2) correcting </a:t>
            </a:r>
            <a:r>
              <a:rPr lang="en-US" i="1" smtClean="0">
                <a:latin typeface="Arial" pitchFamily="34" charset="0"/>
              </a:rPr>
              <a:t>out-of-line rates.</a:t>
            </a:r>
            <a:endParaRPr lang="en-US" smtClean="0">
              <a:latin typeface="Arial" pitchFamily="34" charset="0"/>
            </a:endParaRPr>
          </a:p>
          <a:p>
            <a:pPr eaLnBrk="1" hangingPunct="1"/>
            <a:endParaRPr lang="en-US"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18-Jan-17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18-Jan-17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18-Jan-17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18-Jan-17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18-Jan-17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18-Jan-17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18-Jan-17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18-Jan-17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18-Jan-17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18-Jan-17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18-Jan-17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18-Jan-17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image" Target="../media/image6.png"/><Relationship Id="rId5" Type="http://schemas.openxmlformats.org/officeDocument/2006/relationships/image" Target="../media/image1.png"/><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6.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6.png"/></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6.xml"/><Relationship Id="rId6" Type="http://schemas.openxmlformats.org/officeDocument/2006/relationships/image" Target="../media/image1.png"/><Relationship Id="rId5" Type="http://schemas.openxmlformats.org/officeDocument/2006/relationships/image" Target="../media/image5.png"/><Relationship Id="rId4" Type="http://schemas.openxmlformats.org/officeDocument/2006/relationships/image" Target="../media/image6.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Compensation</a:t>
            </a:r>
            <a:endParaRPr lang="en-US" dirty="0"/>
          </a:p>
        </p:txBody>
      </p:sp>
      <p:sp>
        <p:nvSpPr>
          <p:cNvPr id="3" name="Subtitle 2"/>
          <p:cNvSpPr>
            <a:spLocks noGrp="1"/>
          </p:cNvSpPr>
          <p:nvPr>
            <p:ph type="subTitle" idx="1"/>
          </p:nvPr>
        </p:nvSpPr>
        <p:spPr/>
        <p:txBody>
          <a:bodyPr/>
          <a:lstStyle/>
          <a:p>
            <a:r>
              <a:rPr lang="en-US" dirty="0" smtClean="0"/>
              <a:t>Lecture </a:t>
            </a:r>
            <a:r>
              <a:rPr lang="en-US" dirty="0" smtClean="0"/>
              <a:t>13</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3282" name="Rectangle 2"/>
          <p:cNvSpPr>
            <a:spLocks noGrp="1" noChangeArrowheads="1"/>
          </p:cNvSpPr>
          <p:nvPr>
            <p:ph type="title"/>
          </p:nvPr>
        </p:nvSpPr>
        <p:spPr/>
        <p:txBody>
          <a:bodyPr/>
          <a:lstStyle/>
          <a:p>
            <a:r>
              <a:rPr lang="en-US"/>
              <a:t>Forms of Equity</a:t>
            </a:r>
          </a:p>
        </p:txBody>
      </p:sp>
      <p:sp>
        <p:nvSpPr>
          <p:cNvPr id="353283" name="Rectangle 3"/>
          <p:cNvSpPr>
            <a:spLocks noGrp="1" noChangeArrowheads="1"/>
          </p:cNvSpPr>
          <p:nvPr>
            <p:ph type="body" idx="1"/>
          </p:nvPr>
        </p:nvSpPr>
        <p:spPr/>
        <p:txBody>
          <a:bodyPr>
            <a:normAutofit lnSpcReduction="10000"/>
          </a:bodyPr>
          <a:lstStyle/>
          <a:p>
            <a:r>
              <a:rPr lang="en-US" sz="2400"/>
              <a:t>External equity</a:t>
            </a:r>
          </a:p>
          <a:p>
            <a:pPr lvl="1"/>
            <a:r>
              <a:rPr lang="en-US" sz="2000"/>
              <a:t>How a job’s pay rate in one company compares to the job’s pay rate in other companies. </a:t>
            </a:r>
          </a:p>
          <a:p>
            <a:r>
              <a:rPr lang="en-US" sz="2400"/>
              <a:t>Internal equity</a:t>
            </a:r>
          </a:p>
          <a:p>
            <a:pPr lvl="1"/>
            <a:r>
              <a:rPr lang="en-US" sz="2000"/>
              <a:t>How fair the job’s pay rate is, when compared to other jobs within the same company</a:t>
            </a:r>
          </a:p>
          <a:p>
            <a:r>
              <a:rPr lang="en-US" sz="2400"/>
              <a:t>Individual equity</a:t>
            </a:r>
          </a:p>
          <a:p>
            <a:pPr lvl="1"/>
            <a:r>
              <a:rPr lang="en-US" sz="2000"/>
              <a:t>How fair an individual’s pay as compared with what his or her co-workers are earning for the same or very similar jobs within the company.</a:t>
            </a:r>
          </a:p>
          <a:p>
            <a:r>
              <a:rPr lang="en-US" sz="2400"/>
              <a:t>Procedural equity</a:t>
            </a:r>
          </a:p>
          <a:p>
            <a:pPr lvl="1"/>
            <a:r>
              <a:rPr lang="en-US" sz="2000"/>
              <a:t>The perceived fairness of the process and procedures to make decisions regarding the allocation of pay.</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4306" name="Rectangle 2"/>
          <p:cNvSpPr>
            <a:spLocks noGrp="1" noChangeArrowheads="1"/>
          </p:cNvSpPr>
          <p:nvPr>
            <p:ph type="title"/>
          </p:nvPr>
        </p:nvSpPr>
        <p:spPr/>
        <p:txBody>
          <a:bodyPr/>
          <a:lstStyle/>
          <a:p>
            <a:r>
              <a:rPr lang="en-US"/>
              <a:t>Methods to Address Equity Issues</a:t>
            </a:r>
          </a:p>
        </p:txBody>
      </p:sp>
      <p:sp>
        <p:nvSpPr>
          <p:cNvPr id="354307" name="Rectangle 3"/>
          <p:cNvSpPr>
            <a:spLocks noGrp="1" noChangeArrowheads="1"/>
          </p:cNvSpPr>
          <p:nvPr>
            <p:ph type="body" idx="1"/>
          </p:nvPr>
        </p:nvSpPr>
        <p:spPr/>
        <p:txBody>
          <a:bodyPr>
            <a:normAutofit fontScale="92500" lnSpcReduction="10000"/>
          </a:bodyPr>
          <a:lstStyle/>
          <a:p>
            <a:r>
              <a:rPr lang="en-US"/>
              <a:t>Salary surveys</a:t>
            </a:r>
          </a:p>
          <a:p>
            <a:pPr lvl="1"/>
            <a:r>
              <a:rPr lang="en-US"/>
              <a:t>To monitor and maintain external equity.</a:t>
            </a:r>
          </a:p>
          <a:p>
            <a:r>
              <a:rPr lang="en-US"/>
              <a:t>Job analysis and job evaluation</a:t>
            </a:r>
          </a:p>
          <a:p>
            <a:pPr lvl="1"/>
            <a:r>
              <a:rPr lang="en-US"/>
              <a:t>To maintain internal equity,</a:t>
            </a:r>
          </a:p>
          <a:p>
            <a:r>
              <a:rPr lang="en-US"/>
              <a:t>Performance appraisal and incentive pay</a:t>
            </a:r>
          </a:p>
          <a:p>
            <a:pPr lvl="1"/>
            <a:r>
              <a:rPr lang="en-US"/>
              <a:t>To maintain individual equity.</a:t>
            </a:r>
          </a:p>
          <a:p>
            <a:r>
              <a:rPr lang="en-US"/>
              <a:t>Communications, grievance mechanisms, and employees’ participation </a:t>
            </a:r>
          </a:p>
          <a:p>
            <a:pPr lvl="1"/>
            <a:r>
              <a:rPr lang="en-US"/>
              <a:t>To help ensure that employees view the pay process as transparent and fair.</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0"/>
            <a:ext cx="8229600" cy="1143000"/>
          </a:xfrm>
        </p:spPr>
        <p:txBody>
          <a:bodyPr/>
          <a:lstStyle/>
          <a:p>
            <a:r>
              <a:rPr lang="en-US" dirty="0" smtClean="0"/>
              <a:t>Establishing Pay Rates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5346" name="Rectangle 2"/>
          <p:cNvSpPr>
            <a:spLocks noGrp="1" noChangeArrowheads="1"/>
          </p:cNvSpPr>
          <p:nvPr>
            <p:ph type="title"/>
          </p:nvPr>
        </p:nvSpPr>
        <p:spPr/>
        <p:txBody>
          <a:bodyPr/>
          <a:lstStyle/>
          <a:p>
            <a:pPr eaLnBrk="1" hangingPunct="1">
              <a:defRPr/>
            </a:pPr>
            <a:r>
              <a:rPr lang="en-US" dirty="0" smtClean="0"/>
              <a:t>Establishing Pay Rates</a:t>
            </a:r>
          </a:p>
        </p:txBody>
      </p:sp>
      <p:grpSp>
        <p:nvGrpSpPr>
          <p:cNvPr id="2" name="Group 3"/>
          <p:cNvGrpSpPr>
            <a:grpSpLocks/>
          </p:cNvGrpSpPr>
          <p:nvPr/>
        </p:nvGrpSpPr>
        <p:grpSpPr bwMode="auto">
          <a:xfrm>
            <a:off x="1136650" y="1746250"/>
            <a:ext cx="966788" cy="1044575"/>
            <a:chOff x="576" y="1008"/>
            <a:chExt cx="403" cy="658"/>
          </a:xfrm>
        </p:grpSpPr>
        <p:sp>
          <p:nvSpPr>
            <p:cNvPr id="16408" name="Freeform 4"/>
            <p:cNvSpPr>
              <a:spLocks/>
            </p:cNvSpPr>
            <p:nvPr/>
          </p:nvSpPr>
          <p:spPr bwMode="blackWhite">
            <a:xfrm>
              <a:off x="576" y="1008"/>
              <a:ext cx="403" cy="573"/>
            </a:xfrm>
            <a:custGeom>
              <a:avLst/>
              <a:gdLst>
                <a:gd name="T0" fmla="*/ 0 w 480"/>
                <a:gd name="T1" fmla="*/ 0 h 528"/>
                <a:gd name="T2" fmla="*/ 0 w 480"/>
                <a:gd name="T3" fmla="*/ 528 h 528"/>
                <a:gd name="T4" fmla="*/ 480 w 480"/>
                <a:gd name="T5" fmla="*/ 528 h 528"/>
                <a:gd name="T6" fmla="*/ 0 60000 65536"/>
                <a:gd name="T7" fmla="*/ 0 60000 65536"/>
                <a:gd name="T8" fmla="*/ 0 60000 65536"/>
                <a:gd name="T9" fmla="*/ 0 w 480"/>
                <a:gd name="T10" fmla="*/ 0 h 528"/>
                <a:gd name="T11" fmla="*/ 480 w 480"/>
                <a:gd name="T12" fmla="*/ 528 h 528"/>
              </a:gdLst>
              <a:ahLst/>
              <a:cxnLst>
                <a:cxn ang="T6">
                  <a:pos x="T0" y="T1"/>
                </a:cxn>
                <a:cxn ang="T7">
                  <a:pos x="T2" y="T3"/>
                </a:cxn>
                <a:cxn ang="T8">
                  <a:pos x="T4" y="T5"/>
                </a:cxn>
              </a:cxnLst>
              <a:rect l="T9" t="T10" r="T11" b="T12"/>
              <a:pathLst>
                <a:path w="480" h="528">
                  <a:moveTo>
                    <a:pt x="0" y="0"/>
                  </a:moveTo>
                  <a:lnTo>
                    <a:pt x="0" y="528"/>
                  </a:lnTo>
                  <a:lnTo>
                    <a:pt x="480" y="528"/>
                  </a:lnTo>
                </a:path>
              </a:pathLst>
            </a:custGeom>
            <a:noFill/>
            <a:ln w="57150" cap="flat" cmpd="sng">
              <a:solidFill>
                <a:srgbClr val="006699"/>
              </a:solidFill>
              <a:prstDash val="solid"/>
              <a:round/>
              <a:headEnd type="none" w="med" len="med"/>
              <a:tailEnd type="stealth" w="lg" len="lg"/>
            </a:ln>
          </p:spPr>
          <p:txBody>
            <a:bodyPr wrap="none" anchor="ctr"/>
            <a:lstStyle/>
            <a:p>
              <a:endParaRPr lang="en-US"/>
            </a:p>
          </p:txBody>
        </p:sp>
        <p:sp>
          <p:nvSpPr>
            <p:cNvPr id="16409" name="Oval 5"/>
            <p:cNvSpPr>
              <a:spLocks noChangeArrowheads="1"/>
            </p:cNvSpPr>
            <p:nvPr/>
          </p:nvSpPr>
          <p:spPr bwMode="auto">
            <a:xfrm>
              <a:off x="634" y="1494"/>
              <a:ext cx="172" cy="172"/>
            </a:xfrm>
            <a:prstGeom prst="ellipse">
              <a:avLst/>
            </a:prstGeom>
            <a:solidFill>
              <a:schemeClr val="bg1"/>
            </a:solidFill>
            <a:ln w="3175">
              <a:solidFill>
                <a:srgbClr val="006699"/>
              </a:solidFill>
              <a:round/>
              <a:headEnd/>
              <a:tailEnd/>
            </a:ln>
          </p:spPr>
          <p:txBody>
            <a:bodyPr wrap="none" anchor="ctr"/>
            <a:lstStyle/>
            <a:p>
              <a:pPr algn="ctr"/>
              <a:r>
                <a:rPr lang="en-US" sz="1600" b="1"/>
                <a:t>1</a:t>
              </a:r>
            </a:p>
          </p:txBody>
        </p:sp>
      </p:grpSp>
      <p:grpSp>
        <p:nvGrpSpPr>
          <p:cNvPr id="3" name="Group 6"/>
          <p:cNvGrpSpPr>
            <a:grpSpLocks/>
          </p:cNvGrpSpPr>
          <p:nvPr/>
        </p:nvGrpSpPr>
        <p:grpSpPr bwMode="auto">
          <a:xfrm>
            <a:off x="1136650" y="2530475"/>
            <a:ext cx="966788" cy="1044575"/>
            <a:chOff x="581" y="1757"/>
            <a:chExt cx="403" cy="658"/>
          </a:xfrm>
        </p:grpSpPr>
        <p:sp>
          <p:nvSpPr>
            <p:cNvPr id="16406" name="Freeform 7"/>
            <p:cNvSpPr>
              <a:spLocks/>
            </p:cNvSpPr>
            <p:nvPr/>
          </p:nvSpPr>
          <p:spPr bwMode="blackWhite">
            <a:xfrm>
              <a:off x="581" y="1757"/>
              <a:ext cx="403" cy="573"/>
            </a:xfrm>
            <a:custGeom>
              <a:avLst/>
              <a:gdLst>
                <a:gd name="T0" fmla="*/ 0 w 480"/>
                <a:gd name="T1" fmla="*/ 0 h 528"/>
                <a:gd name="T2" fmla="*/ 0 w 480"/>
                <a:gd name="T3" fmla="*/ 528 h 528"/>
                <a:gd name="T4" fmla="*/ 480 w 480"/>
                <a:gd name="T5" fmla="*/ 528 h 528"/>
                <a:gd name="T6" fmla="*/ 0 60000 65536"/>
                <a:gd name="T7" fmla="*/ 0 60000 65536"/>
                <a:gd name="T8" fmla="*/ 0 60000 65536"/>
                <a:gd name="T9" fmla="*/ 0 w 480"/>
                <a:gd name="T10" fmla="*/ 0 h 528"/>
                <a:gd name="T11" fmla="*/ 480 w 480"/>
                <a:gd name="T12" fmla="*/ 528 h 528"/>
              </a:gdLst>
              <a:ahLst/>
              <a:cxnLst>
                <a:cxn ang="T6">
                  <a:pos x="T0" y="T1"/>
                </a:cxn>
                <a:cxn ang="T7">
                  <a:pos x="T2" y="T3"/>
                </a:cxn>
                <a:cxn ang="T8">
                  <a:pos x="T4" y="T5"/>
                </a:cxn>
              </a:cxnLst>
              <a:rect l="T9" t="T10" r="T11" b="T12"/>
              <a:pathLst>
                <a:path w="480" h="528">
                  <a:moveTo>
                    <a:pt x="0" y="0"/>
                  </a:moveTo>
                  <a:lnTo>
                    <a:pt x="0" y="528"/>
                  </a:lnTo>
                  <a:lnTo>
                    <a:pt x="480" y="528"/>
                  </a:lnTo>
                </a:path>
              </a:pathLst>
            </a:custGeom>
            <a:noFill/>
            <a:ln w="57150" cap="flat" cmpd="sng">
              <a:solidFill>
                <a:srgbClr val="006699"/>
              </a:solidFill>
              <a:prstDash val="solid"/>
              <a:round/>
              <a:headEnd type="none" w="med" len="med"/>
              <a:tailEnd type="stealth" w="lg" len="lg"/>
            </a:ln>
          </p:spPr>
          <p:txBody>
            <a:bodyPr wrap="none" anchor="ctr"/>
            <a:lstStyle/>
            <a:p>
              <a:endParaRPr lang="en-US"/>
            </a:p>
          </p:txBody>
        </p:sp>
        <p:sp>
          <p:nvSpPr>
            <p:cNvPr id="16407" name="Oval 8"/>
            <p:cNvSpPr>
              <a:spLocks noChangeArrowheads="1"/>
            </p:cNvSpPr>
            <p:nvPr/>
          </p:nvSpPr>
          <p:spPr bwMode="auto">
            <a:xfrm>
              <a:off x="639" y="2243"/>
              <a:ext cx="172" cy="172"/>
            </a:xfrm>
            <a:prstGeom prst="ellipse">
              <a:avLst/>
            </a:prstGeom>
            <a:solidFill>
              <a:schemeClr val="bg1"/>
            </a:solidFill>
            <a:ln w="3175">
              <a:solidFill>
                <a:srgbClr val="006699"/>
              </a:solidFill>
              <a:round/>
              <a:headEnd/>
              <a:tailEnd/>
            </a:ln>
          </p:spPr>
          <p:txBody>
            <a:bodyPr wrap="none" anchor="ctr"/>
            <a:lstStyle/>
            <a:p>
              <a:pPr algn="ctr"/>
              <a:r>
                <a:rPr lang="en-US" sz="1600" b="1"/>
                <a:t>2</a:t>
              </a:r>
            </a:p>
          </p:txBody>
        </p:sp>
      </p:grpSp>
      <p:grpSp>
        <p:nvGrpSpPr>
          <p:cNvPr id="4" name="Group 9"/>
          <p:cNvGrpSpPr>
            <a:grpSpLocks/>
          </p:cNvGrpSpPr>
          <p:nvPr/>
        </p:nvGrpSpPr>
        <p:grpSpPr bwMode="auto">
          <a:xfrm>
            <a:off x="1136650" y="2570163"/>
            <a:ext cx="966788" cy="1725612"/>
            <a:chOff x="581" y="2045"/>
            <a:chExt cx="403" cy="1037"/>
          </a:xfrm>
        </p:grpSpPr>
        <p:sp>
          <p:nvSpPr>
            <p:cNvPr id="16404" name="Freeform 10"/>
            <p:cNvSpPr>
              <a:spLocks/>
            </p:cNvSpPr>
            <p:nvPr/>
          </p:nvSpPr>
          <p:spPr bwMode="blackWhite">
            <a:xfrm>
              <a:off x="581" y="2045"/>
              <a:ext cx="403" cy="952"/>
            </a:xfrm>
            <a:custGeom>
              <a:avLst/>
              <a:gdLst>
                <a:gd name="T0" fmla="*/ 0 w 480"/>
                <a:gd name="T1" fmla="*/ 0 h 528"/>
                <a:gd name="T2" fmla="*/ 0 w 480"/>
                <a:gd name="T3" fmla="*/ 528 h 528"/>
                <a:gd name="T4" fmla="*/ 480 w 480"/>
                <a:gd name="T5" fmla="*/ 528 h 528"/>
                <a:gd name="T6" fmla="*/ 0 60000 65536"/>
                <a:gd name="T7" fmla="*/ 0 60000 65536"/>
                <a:gd name="T8" fmla="*/ 0 60000 65536"/>
                <a:gd name="T9" fmla="*/ 0 w 480"/>
                <a:gd name="T10" fmla="*/ 0 h 528"/>
                <a:gd name="T11" fmla="*/ 480 w 480"/>
                <a:gd name="T12" fmla="*/ 528 h 528"/>
              </a:gdLst>
              <a:ahLst/>
              <a:cxnLst>
                <a:cxn ang="T6">
                  <a:pos x="T0" y="T1"/>
                </a:cxn>
                <a:cxn ang="T7">
                  <a:pos x="T2" y="T3"/>
                </a:cxn>
                <a:cxn ang="T8">
                  <a:pos x="T4" y="T5"/>
                </a:cxn>
              </a:cxnLst>
              <a:rect l="T9" t="T10" r="T11" b="T12"/>
              <a:pathLst>
                <a:path w="480" h="528">
                  <a:moveTo>
                    <a:pt x="0" y="0"/>
                  </a:moveTo>
                  <a:lnTo>
                    <a:pt x="0" y="528"/>
                  </a:lnTo>
                  <a:lnTo>
                    <a:pt x="480" y="528"/>
                  </a:lnTo>
                </a:path>
              </a:pathLst>
            </a:custGeom>
            <a:noFill/>
            <a:ln w="57150" cap="flat" cmpd="sng">
              <a:solidFill>
                <a:srgbClr val="006699"/>
              </a:solidFill>
              <a:prstDash val="solid"/>
              <a:round/>
              <a:headEnd type="none" w="med" len="med"/>
              <a:tailEnd type="stealth" w="lg" len="lg"/>
            </a:ln>
          </p:spPr>
          <p:txBody>
            <a:bodyPr wrap="none" anchor="ctr"/>
            <a:lstStyle/>
            <a:p>
              <a:endParaRPr lang="en-US"/>
            </a:p>
          </p:txBody>
        </p:sp>
        <p:sp>
          <p:nvSpPr>
            <p:cNvPr id="16405" name="Oval 11"/>
            <p:cNvSpPr>
              <a:spLocks noChangeArrowheads="1"/>
            </p:cNvSpPr>
            <p:nvPr/>
          </p:nvSpPr>
          <p:spPr bwMode="auto">
            <a:xfrm>
              <a:off x="639" y="2910"/>
              <a:ext cx="172" cy="172"/>
            </a:xfrm>
            <a:prstGeom prst="ellipse">
              <a:avLst/>
            </a:prstGeom>
            <a:solidFill>
              <a:schemeClr val="bg1"/>
            </a:solidFill>
            <a:ln w="3175">
              <a:solidFill>
                <a:srgbClr val="006699"/>
              </a:solidFill>
              <a:round/>
              <a:headEnd/>
              <a:tailEnd/>
            </a:ln>
          </p:spPr>
          <p:txBody>
            <a:bodyPr wrap="none" anchor="ctr"/>
            <a:lstStyle/>
            <a:p>
              <a:pPr algn="ctr"/>
              <a:r>
                <a:rPr lang="en-US" sz="1600" b="1"/>
                <a:t>3</a:t>
              </a:r>
            </a:p>
          </p:txBody>
        </p:sp>
      </p:grpSp>
      <p:grpSp>
        <p:nvGrpSpPr>
          <p:cNvPr id="5" name="Group 12"/>
          <p:cNvGrpSpPr>
            <a:grpSpLocks/>
          </p:cNvGrpSpPr>
          <p:nvPr/>
        </p:nvGrpSpPr>
        <p:grpSpPr bwMode="auto">
          <a:xfrm>
            <a:off x="1131888" y="3224213"/>
            <a:ext cx="966787" cy="1725612"/>
            <a:chOff x="581" y="2045"/>
            <a:chExt cx="403" cy="1037"/>
          </a:xfrm>
        </p:grpSpPr>
        <p:sp>
          <p:nvSpPr>
            <p:cNvPr id="16402" name="Freeform 13"/>
            <p:cNvSpPr>
              <a:spLocks/>
            </p:cNvSpPr>
            <p:nvPr/>
          </p:nvSpPr>
          <p:spPr bwMode="blackWhite">
            <a:xfrm>
              <a:off x="581" y="2045"/>
              <a:ext cx="403" cy="952"/>
            </a:xfrm>
            <a:custGeom>
              <a:avLst/>
              <a:gdLst>
                <a:gd name="T0" fmla="*/ 0 w 480"/>
                <a:gd name="T1" fmla="*/ 0 h 528"/>
                <a:gd name="T2" fmla="*/ 0 w 480"/>
                <a:gd name="T3" fmla="*/ 528 h 528"/>
                <a:gd name="T4" fmla="*/ 480 w 480"/>
                <a:gd name="T5" fmla="*/ 528 h 528"/>
                <a:gd name="T6" fmla="*/ 0 60000 65536"/>
                <a:gd name="T7" fmla="*/ 0 60000 65536"/>
                <a:gd name="T8" fmla="*/ 0 60000 65536"/>
                <a:gd name="T9" fmla="*/ 0 w 480"/>
                <a:gd name="T10" fmla="*/ 0 h 528"/>
                <a:gd name="T11" fmla="*/ 480 w 480"/>
                <a:gd name="T12" fmla="*/ 528 h 528"/>
              </a:gdLst>
              <a:ahLst/>
              <a:cxnLst>
                <a:cxn ang="T6">
                  <a:pos x="T0" y="T1"/>
                </a:cxn>
                <a:cxn ang="T7">
                  <a:pos x="T2" y="T3"/>
                </a:cxn>
                <a:cxn ang="T8">
                  <a:pos x="T4" y="T5"/>
                </a:cxn>
              </a:cxnLst>
              <a:rect l="T9" t="T10" r="T11" b="T12"/>
              <a:pathLst>
                <a:path w="480" h="528">
                  <a:moveTo>
                    <a:pt x="0" y="0"/>
                  </a:moveTo>
                  <a:lnTo>
                    <a:pt x="0" y="528"/>
                  </a:lnTo>
                  <a:lnTo>
                    <a:pt x="480" y="528"/>
                  </a:lnTo>
                </a:path>
              </a:pathLst>
            </a:custGeom>
            <a:noFill/>
            <a:ln w="57150" cap="flat" cmpd="sng">
              <a:solidFill>
                <a:srgbClr val="006699"/>
              </a:solidFill>
              <a:prstDash val="solid"/>
              <a:round/>
              <a:headEnd type="none" w="med" len="med"/>
              <a:tailEnd type="stealth" w="lg" len="lg"/>
            </a:ln>
          </p:spPr>
          <p:txBody>
            <a:bodyPr wrap="none" anchor="ctr"/>
            <a:lstStyle/>
            <a:p>
              <a:endParaRPr lang="en-US"/>
            </a:p>
          </p:txBody>
        </p:sp>
        <p:sp>
          <p:nvSpPr>
            <p:cNvPr id="16403" name="Oval 14"/>
            <p:cNvSpPr>
              <a:spLocks noChangeArrowheads="1"/>
            </p:cNvSpPr>
            <p:nvPr/>
          </p:nvSpPr>
          <p:spPr bwMode="auto">
            <a:xfrm>
              <a:off x="639" y="2910"/>
              <a:ext cx="172" cy="172"/>
            </a:xfrm>
            <a:prstGeom prst="ellipse">
              <a:avLst/>
            </a:prstGeom>
            <a:solidFill>
              <a:schemeClr val="bg1"/>
            </a:solidFill>
            <a:ln w="3175">
              <a:solidFill>
                <a:srgbClr val="006699"/>
              </a:solidFill>
              <a:round/>
              <a:headEnd/>
              <a:tailEnd/>
            </a:ln>
          </p:spPr>
          <p:txBody>
            <a:bodyPr wrap="none" anchor="ctr"/>
            <a:lstStyle/>
            <a:p>
              <a:pPr algn="ctr"/>
              <a:r>
                <a:rPr lang="en-US" sz="1600" b="1"/>
                <a:t>4</a:t>
              </a:r>
            </a:p>
          </p:txBody>
        </p:sp>
      </p:grpSp>
      <p:grpSp>
        <p:nvGrpSpPr>
          <p:cNvPr id="6" name="Group 15"/>
          <p:cNvGrpSpPr>
            <a:grpSpLocks/>
          </p:cNvGrpSpPr>
          <p:nvPr/>
        </p:nvGrpSpPr>
        <p:grpSpPr bwMode="auto">
          <a:xfrm>
            <a:off x="1128713" y="3832225"/>
            <a:ext cx="966787" cy="1725613"/>
            <a:chOff x="581" y="2045"/>
            <a:chExt cx="403" cy="1037"/>
          </a:xfrm>
        </p:grpSpPr>
        <p:sp>
          <p:nvSpPr>
            <p:cNvPr id="16400" name="Freeform 16"/>
            <p:cNvSpPr>
              <a:spLocks/>
            </p:cNvSpPr>
            <p:nvPr/>
          </p:nvSpPr>
          <p:spPr bwMode="blackWhite">
            <a:xfrm>
              <a:off x="581" y="2045"/>
              <a:ext cx="403" cy="952"/>
            </a:xfrm>
            <a:custGeom>
              <a:avLst/>
              <a:gdLst>
                <a:gd name="T0" fmla="*/ 0 w 480"/>
                <a:gd name="T1" fmla="*/ 0 h 528"/>
                <a:gd name="T2" fmla="*/ 0 w 480"/>
                <a:gd name="T3" fmla="*/ 528 h 528"/>
                <a:gd name="T4" fmla="*/ 480 w 480"/>
                <a:gd name="T5" fmla="*/ 528 h 528"/>
                <a:gd name="T6" fmla="*/ 0 60000 65536"/>
                <a:gd name="T7" fmla="*/ 0 60000 65536"/>
                <a:gd name="T8" fmla="*/ 0 60000 65536"/>
                <a:gd name="T9" fmla="*/ 0 w 480"/>
                <a:gd name="T10" fmla="*/ 0 h 528"/>
                <a:gd name="T11" fmla="*/ 480 w 480"/>
                <a:gd name="T12" fmla="*/ 528 h 528"/>
              </a:gdLst>
              <a:ahLst/>
              <a:cxnLst>
                <a:cxn ang="T6">
                  <a:pos x="T0" y="T1"/>
                </a:cxn>
                <a:cxn ang="T7">
                  <a:pos x="T2" y="T3"/>
                </a:cxn>
                <a:cxn ang="T8">
                  <a:pos x="T4" y="T5"/>
                </a:cxn>
              </a:cxnLst>
              <a:rect l="T9" t="T10" r="T11" b="T12"/>
              <a:pathLst>
                <a:path w="480" h="528">
                  <a:moveTo>
                    <a:pt x="0" y="0"/>
                  </a:moveTo>
                  <a:lnTo>
                    <a:pt x="0" y="528"/>
                  </a:lnTo>
                  <a:lnTo>
                    <a:pt x="480" y="528"/>
                  </a:lnTo>
                </a:path>
              </a:pathLst>
            </a:custGeom>
            <a:noFill/>
            <a:ln w="57150" cap="flat" cmpd="sng">
              <a:solidFill>
                <a:srgbClr val="006699"/>
              </a:solidFill>
              <a:prstDash val="solid"/>
              <a:round/>
              <a:headEnd type="none" w="med" len="med"/>
              <a:tailEnd type="stealth" w="lg" len="lg"/>
            </a:ln>
          </p:spPr>
          <p:txBody>
            <a:bodyPr wrap="none" anchor="ctr"/>
            <a:lstStyle/>
            <a:p>
              <a:endParaRPr lang="en-US"/>
            </a:p>
          </p:txBody>
        </p:sp>
        <p:sp>
          <p:nvSpPr>
            <p:cNvPr id="16401" name="Oval 17"/>
            <p:cNvSpPr>
              <a:spLocks noChangeArrowheads="1"/>
            </p:cNvSpPr>
            <p:nvPr/>
          </p:nvSpPr>
          <p:spPr bwMode="auto">
            <a:xfrm>
              <a:off x="639" y="2910"/>
              <a:ext cx="172" cy="172"/>
            </a:xfrm>
            <a:prstGeom prst="ellipse">
              <a:avLst/>
            </a:prstGeom>
            <a:solidFill>
              <a:schemeClr val="bg1"/>
            </a:solidFill>
            <a:ln w="3175">
              <a:solidFill>
                <a:srgbClr val="006699"/>
              </a:solidFill>
              <a:round/>
              <a:headEnd/>
              <a:tailEnd/>
            </a:ln>
          </p:spPr>
          <p:txBody>
            <a:bodyPr wrap="none" anchor="ctr"/>
            <a:lstStyle/>
            <a:p>
              <a:pPr algn="ctr"/>
              <a:r>
                <a:rPr lang="en-US" sz="1600" b="1"/>
                <a:t>5</a:t>
              </a:r>
            </a:p>
          </p:txBody>
        </p:sp>
      </p:grpSp>
      <p:sp>
        <p:nvSpPr>
          <p:cNvPr id="2745362" name="AutoShape 18" descr="bluefill01"/>
          <p:cNvSpPr>
            <a:spLocks noChangeArrowheads="1"/>
          </p:cNvSpPr>
          <p:nvPr/>
        </p:nvSpPr>
        <p:spPr bwMode="auto">
          <a:xfrm>
            <a:off x="731838" y="1597025"/>
            <a:ext cx="4754562" cy="498475"/>
          </a:xfrm>
          <a:prstGeom prst="roundRect">
            <a:avLst>
              <a:gd name="adj" fmla="val 16667"/>
            </a:avLst>
          </a:prstGeom>
          <a:blipFill dpi="0" rotWithShape="1">
            <a:blip r:embed="rId3"/>
            <a:srcRect/>
            <a:stretch>
              <a:fillRect/>
            </a:stretch>
          </a:blipFill>
          <a:ln w="57150" algn="ctr">
            <a:solidFill>
              <a:srgbClr val="7DC1FF"/>
            </a:solidFill>
            <a:round/>
            <a:headEnd/>
            <a:tailEnd/>
          </a:ln>
        </p:spPr>
        <p:txBody>
          <a:bodyPr lIns="0" tIns="0" rIns="0" bIns="0" anchor="ctr" anchorCtr="1"/>
          <a:lstStyle/>
          <a:p>
            <a:pPr algn="ctr"/>
            <a:r>
              <a:rPr lang="en-US" sz="2400">
                <a:latin typeface="Franklin Gothic Medium" pitchFamily="34" charset="0"/>
              </a:rPr>
              <a:t>Steps in Establishing Pay Rates</a:t>
            </a:r>
          </a:p>
        </p:txBody>
      </p:sp>
      <p:sp>
        <p:nvSpPr>
          <p:cNvPr id="2745363" name="Rectangle 19"/>
          <p:cNvSpPr>
            <a:spLocks noChangeArrowheads="1"/>
          </p:cNvSpPr>
          <p:nvPr/>
        </p:nvSpPr>
        <p:spPr bwMode="blackWhite">
          <a:xfrm>
            <a:off x="2111375" y="3244850"/>
            <a:ext cx="6300788" cy="428625"/>
          </a:xfrm>
          <a:prstGeom prst="rect">
            <a:avLst/>
          </a:prstGeom>
          <a:noFill/>
          <a:ln w="3175" algn="ctr">
            <a:noFill/>
            <a:miter lim="800000"/>
            <a:headEnd/>
            <a:tailEnd/>
          </a:ln>
        </p:spPr>
        <p:txBody>
          <a:bodyPr anchor="ctr"/>
          <a:lstStyle/>
          <a:p>
            <a:pPr>
              <a:spcBef>
                <a:spcPct val="50000"/>
              </a:spcBef>
            </a:pPr>
            <a:r>
              <a:rPr lang="en-US" sz="1800"/>
              <a:t>Determine the worth of each job in your organization through </a:t>
            </a:r>
            <a:r>
              <a:rPr lang="en-US" sz="1800" b="1"/>
              <a:t>job evaluation</a:t>
            </a:r>
            <a:r>
              <a:rPr lang="en-US" sz="1800"/>
              <a:t> (to ensure internal equity).</a:t>
            </a:r>
          </a:p>
        </p:txBody>
      </p:sp>
      <p:sp>
        <p:nvSpPr>
          <p:cNvPr id="2745364" name="Rectangle 20"/>
          <p:cNvSpPr>
            <a:spLocks noChangeArrowheads="1"/>
          </p:cNvSpPr>
          <p:nvPr/>
        </p:nvSpPr>
        <p:spPr bwMode="blackWhite">
          <a:xfrm>
            <a:off x="2111375" y="2474913"/>
            <a:ext cx="6300788" cy="385762"/>
          </a:xfrm>
          <a:prstGeom prst="rect">
            <a:avLst/>
          </a:prstGeom>
          <a:noFill/>
          <a:ln w="3175" algn="ctr">
            <a:noFill/>
            <a:miter lim="800000"/>
            <a:headEnd/>
            <a:tailEnd/>
          </a:ln>
        </p:spPr>
        <p:txBody>
          <a:bodyPr anchor="ctr"/>
          <a:lstStyle/>
          <a:p>
            <a:pPr>
              <a:spcBef>
                <a:spcPct val="50000"/>
              </a:spcBef>
            </a:pPr>
            <a:r>
              <a:rPr lang="en-US" sz="1800"/>
              <a:t>Conduct a </a:t>
            </a:r>
            <a:r>
              <a:rPr lang="en-US" sz="1800" b="1"/>
              <a:t>salary survey</a:t>
            </a:r>
            <a:r>
              <a:rPr lang="en-US" sz="1800"/>
              <a:t> of what other employers are paying for comparable jobs (to help ensure external equity).</a:t>
            </a:r>
          </a:p>
        </p:txBody>
      </p:sp>
      <p:sp>
        <p:nvSpPr>
          <p:cNvPr id="2745365" name="Rectangle 21"/>
          <p:cNvSpPr>
            <a:spLocks noChangeArrowheads="1"/>
          </p:cNvSpPr>
          <p:nvPr/>
        </p:nvSpPr>
        <p:spPr bwMode="blackWhite">
          <a:xfrm>
            <a:off x="2111375" y="3941763"/>
            <a:ext cx="6118225" cy="427037"/>
          </a:xfrm>
          <a:prstGeom prst="rect">
            <a:avLst/>
          </a:prstGeom>
          <a:noFill/>
          <a:ln w="3175" algn="ctr">
            <a:noFill/>
            <a:miter lim="800000"/>
            <a:headEnd/>
            <a:tailEnd/>
          </a:ln>
        </p:spPr>
        <p:txBody>
          <a:bodyPr anchor="ctr"/>
          <a:lstStyle/>
          <a:p>
            <a:pPr>
              <a:spcBef>
                <a:spcPct val="50000"/>
              </a:spcBef>
            </a:pPr>
            <a:r>
              <a:rPr lang="en-US" sz="1800"/>
              <a:t>Group similar jobs into </a:t>
            </a:r>
            <a:r>
              <a:rPr lang="en-US" sz="1800" b="1"/>
              <a:t>pay grades</a:t>
            </a:r>
            <a:r>
              <a:rPr lang="en-US" sz="1800"/>
              <a:t>.</a:t>
            </a:r>
          </a:p>
        </p:txBody>
      </p:sp>
      <p:sp>
        <p:nvSpPr>
          <p:cNvPr id="2745366" name="Rectangle 22"/>
          <p:cNvSpPr>
            <a:spLocks noChangeArrowheads="1"/>
          </p:cNvSpPr>
          <p:nvPr/>
        </p:nvSpPr>
        <p:spPr bwMode="blackWhite">
          <a:xfrm>
            <a:off x="2106613" y="4592638"/>
            <a:ext cx="6300787" cy="427037"/>
          </a:xfrm>
          <a:prstGeom prst="rect">
            <a:avLst/>
          </a:prstGeom>
          <a:noFill/>
          <a:ln w="3175" algn="ctr">
            <a:noFill/>
            <a:miter lim="800000"/>
            <a:headEnd/>
            <a:tailEnd/>
          </a:ln>
        </p:spPr>
        <p:txBody>
          <a:bodyPr anchor="ctr"/>
          <a:lstStyle/>
          <a:p>
            <a:pPr>
              <a:spcBef>
                <a:spcPct val="50000"/>
              </a:spcBef>
            </a:pPr>
            <a:r>
              <a:rPr lang="en-US" sz="1800"/>
              <a:t>Price each pay grade by using </a:t>
            </a:r>
            <a:r>
              <a:rPr lang="en-US" sz="1800" b="1"/>
              <a:t>wave curves</a:t>
            </a:r>
            <a:r>
              <a:rPr lang="en-US" sz="1800"/>
              <a:t>.</a:t>
            </a:r>
          </a:p>
        </p:txBody>
      </p:sp>
      <p:sp>
        <p:nvSpPr>
          <p:cNvPr id="2745367" name="Rectangle 23"/>
          <p:cNvSpPr>
            <a:spLocks noChangeArrowheads="1"/>
          </p:cNvSpPr>
          <p:nvPr/>
        </p:nvSpPr>
        <p:spPr bwMode="blackWhite">
          <a:xfrm>
            <a:off x="2103438" y="5207000"/>
            <a:ext cx="6300787" cy="427038"/>
          </a:xfrm>
          <a:prstGeom prst="rect">
            <a:avLst/>
          </a:prstGeom>
          <a:noFill/>
          <a:ln w="3175" algn="ctr">
            <a:noFill/>
            <a:miter lim="800000"/>
            <a:headEnd/>
            <a:tailEnd/>
          </a:ln>
        </p:spPr>
        <p:txBody>
          <a:bodyPr anchor="ctr"/>
          <a:lstStyle/>
          <a:p>
            <a:pPr>
              <a:spcBef>
                <a:spcPct val="50000"/>
              </a:spcBef>
            </a:pPr>
            <a:r>
              <a:rPr lang="en-US" sz="1800"/>
              <a:t>Fine-tune </a:t>
            </a:r>
            <a:r>
              <a:rPr lang="en-US" sz="1800" b="1"/>
              <a:t>pay rates</a:t>
            </a:r>
            <a:r>
              <a:rPr lang="en-US" sz="1800"/>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745362"/>
                                        </p:tgtEl>
                                        <p:attrNameLst>
                                          <p:attrName>style.visibility</p:attrName>
                                        </p:attrNameLst>
                                      </p:cBhvr>
                                      <p:to>
                                        <p:strVal val="visible"/>
                                      </p:to>
                                    </p:set>
                                    <p:animEffect transition="in" filter="wipe(left)">
                                      <p:cBhvr>
                                        <p:cTn id="7" dur="500"/>
                                        <p:tgtEl>
                                          <p:spTgt spid="2745362"/>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strips(downRight)">
                                      <p:cBhvr>
                                        <p:cTn id="12" dur="1000"/>
                                        <p:tgtEl>
                                          <p:spTgt spid="2"/>
                                        </p:tgtEl>
                                      </p:cBhvr>
                                    </p:animEffect>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2745364"/>
                                        </p:tgtEl>
                                        <p:attrNameLst>
                                          <p:attrName>style.visibility</p:attrName>
                                        </p:attrNameLst>
                                      </p:cBhvr>
                                      <p:to>
                                        <p:strVal val="visible"/>
                                      </p:to>
                                    </p:set>
                                    <p:animEffect transition="in" filter="wipe(left)">
                                      <p:cBhvr>
                                        <p:cTn id="16" dur="500"/>
                                        <p:tgtEl>
                                          <p:spTgt spid="2745364"/>
                                        </p:tgtEl>
                                      </p:cBhvr>
                                    </p:animEffect>
                                  </p:childTnLst>
                                </p:cTn>
                              </p:par>
                            </p:childTnLst>
                          </p:cTn>
                        </p:par>
                      </p:childTnLst>
                    </p:cTn>
                  </p:par>
                  <p:par>
                    <p:cTn id="17" fill="hold">
                      <p:stCondLst>
                        <p:cond delay="indefinite"/>
                      </p:stCondLst>
                      <p:childTnLst>
                        <p:par>
                          <p:cTn id="18" fill="hold">
                            <p:stCondLst>
                              <p:cond delay="0"/>
                            </p:stCondLst>
                            <p:childTnLst>
                              <p:par>
                                <p:cTn id="19" presetID="18" presetClass="entr" presetSubtype="6" fill="hold"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strips(downRight)">
                                      <p:cBhvr>
                                        <p:cTn id="21" dur="1000"/>
                                        <p:tgtEl>
                                          <p:spTgt spid="3"/>
                                        </p:tgtEl>
                                      </p:cBhvr>
                                    </p:animEffect>
                                  </p:childTnLst>
                                </p:cTn>
                              </p:par>
                            </p:childTnLst>
                          </p:cTn>
                        </p:par>
                        <p:par>
                          <p:cTn id="22" fill="hold">
                            <p:stCondLst>
                              <p:cond delay="1000"/>
                            </p:stCondLst>
                            <p:childTnLst>
                              <p:par>
                                <p:cTn id="23" presetID="22" presetClass="entr" presetSubtype="8" fill="hold" grpId="0" nodeType="afterEffect">
                                  <p:stCondLst>
                                    <p:cond delay="0"/>
                                  </p:stCondLst>
                                  <p:childTnLst>
                                    <p:set>
                                      <p:cBhvr>
                                        <p:cTn id="24" dur="1" fill="hold">
                                          <p:stCondLst>
                                            <p:cond delay="0"/>
                                          </p:stCondLst>
                                        </p:cTn>
                                        <p:tgtEl>
                                          <p:spTgt spid="2745363"/>
                                        </p:tgtEl>
                                        <p:attrNameLst>
                                          <p:attrName>style.visibility</p:attrName>
                                        </p:attrNameLst>
                                      </p:cBhvr>
                                      <p:to>
                                        <p:strVal val="visible"/>
                                      </p:to>
                                    </p:set>
                                    <p:animEffect transition="in" filter="wipe(left)">
                                      <p:cBhvr>
                                        <p:cTn id="25" dur="1000"/>
                                        <p:tgtEl>
                                          <p:spTgt spid="2745363"/>
                                        </p:tgtEl>
                                      </p:cBhvr>
                                    </p:animEffect>
                                  </p:childTnLst>
                                </p:cTn>
                              </p:par>
                            </p:childTnLst>
                          </p:cTn>
                        </p:par>
                      </p:childTnLst>
                    </p:cTn>
                  </p:par>
                  <p:par>
                    <p:cTn id="26" fill="hold">
                      <p:stCondLst>
                        <p:cond delay="indefinite"/>
                      </p:stCondLst>
                      <p:childTnLst>
                        <p:par>
                          <p:cTn id="27" fill="hold">
                            <p:stCondLst>
                              <p:cond delay="0"/>
                            </p:stCondLst>
                            <p:childTnLst>
                              <p:par>
                                <p:cTn id="28" presetID="18" presetClass="entr" presetSubtype="6" fill="hold" nodeType="click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strips(downRight)">
                                      <p:cBhvr>
                                        <p:cTn id="30" dur="1000"/>
                                        <p:tgtEl>
                                          <p:spTgt spid="4"/>
                                        </p:tgtEl>
                                      </p:cBhvr>
                                    </p:animEffect>
                                  </p:childTnLst>
                                </p:cTn>
                              </p:par>
                            </p:childTnLst>
                          </p:cTn>
                        </p:par>
                        <p:par>
                          <p:cTn id="31" fill="hold">
                            <p:stCondLst>
                              <p:cond delay="1000"/>
                            </p:stCondLst>
                            <p:childTnLst>
                              <p:par>
                                <p:cTn id="32" presetID="22" presetClass="entr" presetSubtype="8" fill="hold" grpId="0" nodeType="afterEffect">
                                  <p:stCondLst>
                                    <p:cond delay="0"/>
                                  </p:stCondLst>
                                  <p:childTnLst>
                                    <p:set>
                                      <p:cBhvr>
                                        <p:cTn id="33" dur="1" fill="hold">
                                          <p:stCondLst>
                                            <p:cond delay="0"/>
                                          </p:stCondLst>
                                        </p:cTn>
                                        <p:tgtEl>
                                          <p:spTgt spid="2745365"/>
                                        </p:tgtEl>
                                        <p:attrNameLst>
                                          <p:attrName>style.visibility</p:attrName>
                                        </p:attrNameLst>
                                      </p:cBhvr>
                                      <p:to>
                                        <p:strVal val="visible"/>
                                      </p:to>
                                    </p:set>
                                    <p:animEffect transition="in" filter="wipe(left)">
                                      <p:cBhvr>
                                        <p:cTn id="34" dur="1000"/>
                                        <p:tgtEl>
                                          <p:spTgt spid="2745365"/>
                                        </p:tgtEl>
                                      </p:cBhvr>
                                    </p:animEffect>
                                  </p:childTnLst>
                                </p:cTn>
                              </p:par>
                            </p:childTnLst>
                          </p:cTn>
                        </p:par>
                      </p:childTnLst>
                    </p:cTn>
                  </p:par>
                  <p:par>
                    <p:cTn id="35" fill="hold">
                      <p:stCondLst>
                        <p:cond delay="indefinite"/>
                      </p:stCondLst>
                      <p:childTnLst>
                        <p:par>
                          <p:cTn id="36" fill="hold">
                            <p:stCondLst>
                              <p:cond delay="0"/>
                            </p:stCondLst>
                            <p:childTnLst>
                              <p:par>
                                <p:cTn id="37" presetID="18" presetClass="entr" presetSubtype="6" fill="hold" nodeType="clickEffect">
                                  <p:stCondLst>
                                    <p:cond delay="0"/>
                                  </p:stCondLst>
                                  <p:childTnLst>
                                    <p:set>
                                      <p:cBhvr>
                                        <p:cTn id="38" dur="1" fill="hold">
                                          <p:stCondLst>
                                            <p:cond delay="0"/>
                                          </p:stCondLst>
                                        </p:cTn>
                                        <p:tgtEl>
                                          <p:spTgt spid="5"/>
                                        </p:tgtEl>
                                        <p:attrNameLst>
                                          <p:attrName>style.visibility</p:attrName>
                                        </p:attrNameLst>
                                      </p:cBhvr>
                                      <p:to>
                                        <p:strVal val="visible"/>
                                      </p:to>
                                    </p:set>
                                    <p:animEffect transition="in" filter="strips(downRight)">
                                      <p:cBhvr>
                                        <p:cTn id="39" dur="1000"/>
                                        <p:tgtEl>
                                          <p:spTgt spid="5"/>
                                        </p:tgtEl>
                                      </p:cBhvr>
                                    </p:animEffect>
                                  </p:childTnLst>
                                </p:cTn>
                              </p:par>
                            </p:childTnLst>
                          </p:cTn>
                        </p:par>
                        <p:par>
                          <p:cTn id="40" fill="hold">
                            <p:stCondLst>
                              <p:cond delay="1000"/>
                            </p:stCondLst>
                            <p:childTnLst>
                              <p:par>
                                <p:cTn id="41" presetID="22" presetClass="entr" presetSubtype="8" fill="hold" grpId="0" nodeType="afterEffect">
                                  <p:stCondLst>
                                    <p:cond delay="0"/>
                                  </p:stCondLst>
                                  <p:childTnLst>
                                    <p:set>
                                      <p:cBhvr>
                                        <p:cTn id="42" dur="1" fill="hold">
                                          <p:stCondLst>
                                            <p:cond delay="0"/>
                                          </p:stCondLst>
                                        </p:cTn>
                                        <p:tgtEl>
                                          <p:spTgt spid="2745366"/>
                                        </p:tgtEl>
                                        <p:attrNameLst>
                                          <p:attrName>style.visibility</p:attrName>
                                        </p:attrNameLst>
                                      </p:cBhvr>
                                      <p:to>
                                        <p:strVal val="visible"/>
                                      </p:to>
                                    </p:set>
                                    <p:animEffect transition="in" filter="wipe(left)">
                                      <p:cBhvr>
                                        <p:cTn id="43" dur="1000"/>
                                        <p:tgtEl>
                                          <p:spTgt spid="2745366"/>
                                        </p:tgtEl>
                                      </p:cBhvr>
                                    </p:animEffect>
                                  </p:childTnLst>
                                </p:cTn>
                              </p:par>
                            </p:childTnLst>
                          </p:cTn>
                        </p:par>
                      </p:childTnLst>
                    </p:cTn>
                  </p:par>
                  <p:par>
                    <p:cTn id="44" fill="hold">
                      <p:stCondLst>
                        <p:cond delay="indefinite"/>
                      </p:stCondLst>
                      <p:childTnLst>
                        <p:par>
                          <p:cTn id="45" fill="hold">
                            <p:stCondLst>
                              <p:cond delay="0"/>
                            </p:stCondLst>
                            <p:childTnLst>
                              <p:par>
                                <p:cTn id="46" presetID="18" presetClass="entr" presetSubtype="6" fill="hold" nodeType="clickEffect">
                                  <p:stCondLst>
                                    <p:cond delay="0"/>
                                  </p:stCondLst>
                                  <p:childTnLst>
                                    <p:set>
                                      <p:cBhvr>
                                        <p:cTn id="47" dur="1" fill="hold">
                                          <p:stCondLst>
                                            <p:cond delay="0"/>
                                          </p:stCondLst>
                                        </p:cTn>
                                        <p:tgtEl>
                                          <p:spTgt spid="6"/>
                                        </p:tgtEl>
                                        <p:attrNameLst>
                                          <p:attrName>style.visibility</p:attrName>
                                        </p:attrNameLst>
                                      </p:cBhvr>
                                      <p:to>
                                        <p:strVal val="visible"/>
                                      </p:to>
                                    </p:set>
                                    <p:animEffect transition="in" filter="strips(downRight)">
                                      <p:cBhvr>
                                        <p:cTn id="48" dur="1000"/>
                                        <p:tgtEl>
                                          <p:spTgt spid="6"/>
                                        </p:tgtEl>
                                      </p:cBhvr>
                                    </p:animEffect>
                                  </p:childTnLst>
                                </p:cTn>
                              </p:par>
                            </p:childTnLst>
                          </p:cTn>
                        </p:par>
                        <p:par>
                          <p:cTn id="49" fill="hold">
                            <p:stCondLst>
                              <p:cond delay="1000"/>
                            </p:stCondLst>
                            <p:childTnLst>
                              <p:par>
                                <p:cTn id="50" presetID="22" presetClass="entr" presetSubtype="8" fill="hold" grpId="0" nodeType="afterEffect">
                                  <p:stCondLst>
                                    <p:cond delay="0"/>
                                  </p:stCondLst>
                                  <p:childTnLst>
                                    <p:set>
                                      <p:cBhvr>
                                        <p:cTn id="51" dur="1" fill="hold">
                                          <p:stCondLst>
                                            <p:cond delay="0"/>
                                          </p:stCondLst>
                                        </p:cTn>
                                        <p:tgtEl>
                                          <p:spTgt spid="2745367"/>
                                        </p:tgtEl>
                                        <p:attrNameLst>
                                          <p:attrName>style.visibility</p:attrName>
                                        </p:attrNameLst>
                                      </p:cBhvr>
                                      <p:to>
                                        <p:strVal val="visible"/>
                                      </p:to>
                                    </p:set>
                                    <p:animEffect transition="in" filter="wipe(left)">
                                      <p:cBhvr>
                                        <p:cTn id="52" dur="1000"/>
                                        <p:tgtEl>
                                          <p:spTgt spid="27453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45362" grpId="0" animBg="1" autoUpdateAnimBg="0"/>
      <p:bldP spid="2745363" grpId="0"/>
      <p:bldP spid="2745364" grpId="0"/>
      <p:bldP spid="2745365" grpId="0"/>
      <p:bldP spid="2745366" grpId="0"/>
      <p:bldP spid="274536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7394" name="Rectangle 2"/>
          <p:cNvSpPr>
            <a:spLocks noGrp="1" noChangeArrowheads="1"/>
          </p:cNvSpPr>
          <p:nvPr>
            <p:ph type="title"/>
          </p:nvPr>
        </p:nvSpPr>
        <p:spPr>
          <a:xfrm>
            <a:off x="928688" y="366713"/>
            <a:ext cx="7286625" cy="625475"/>
          </a:xfrm>
        </p:spPr>
        <p:txBody>
          <a:bodyPr>
            <a:normAutofit fontScale="90000"/>
          </a:bodyPr>
          <a:lstStyle/>
          <a:p>
            <a:pPr algn="ctr" eaLnBrk="1" hangingPunct="1">
              <a:defRPr/>
            </a:pPr>
            <a:r>
              <a:rPr lang="en-US" dirty="0" smtClean="0"/>
              <a:t>Step1:  The Salary Survey</a:t>
            </a:r>
          </a:p>
        </p:txBody>
      </p:sp>
      <p:grpSp>
        <p:nvGrpSpPr>
          <p:cNvPr id="2" name="Group 11"/>
          <p:cNvGrpSpPr>
            <a:grpSpLocks/>
          </p:cNvGrpSpPr>
          <p:nvPr/>
        </p:nvGrpSpPr>
        <p:grpSpPr bwMode="auto">
          <a:xfrm>
            <a:off x="639763" y="1587500"/>
            <a:ext cx="7864475" cy="3644900"/>
            <a:chOff x="403" y="1075"/>
            <a:chExt cx="4954" cy="2296"/>
          </a:xfrm>
        </p:grpSpPr>
        <p:sp>
          <p:nvSpPr>
            <p:cNvPr id="17414" name="AutoShape 12" descr="grayfill01"/>
            <p:cNvSpPr>
              <a:spLocks noChangeArrowheads="1"/>
            </p:cNvSpPr>
            <p:nvPr/>
          </p:nvSpPr>
          <p:spPr bwMode="auto">
            <a:xfrm>
              <a:off x="403" y="2473"/>
              <a:ext cx="1494" cy="898"/>
            </a:xfrm>
            <a:prstGeom prst="roundRect">
              <a:avLst>
                <a:gd name="adj" fmla="val 16667"/>
              </a:avLst>
            </a:prstGeom>
            <a:blipFill dpi="0" rotWithShape="1">
              <a:blip r:embed="rId3"/>
              <a:srcRect/>
              <a:stretch>
                <a:fillRect/>
              </a:stretch>
            </a:blipFill>
            <a:ln w="76200" algn="ctr">
              <a:solidFill>
                <a:srgbClr val="C0C0C0"/>
              </a:solidFill>
              <a:round/>
              <a:headEnd/>
              <a:tailEnd/>
            </a:ln>
          </p:spPr>
          <p:txBody>
            <a:bodyPr lIns="0" tIns="0" rIns="0" bIns="0" anchor="ctr" anchorCtr="1"/>
            <a:lstStyle/>
            <a:p>
              <a:pPr algn="ctr"/>
              <a:r>
                <a:rPr lang="en-US" sz="2400">
                  <a:latin typeface="Franklin Gothic Medium" pitchFamily="34" charset="0"/>
                </a:rPr>
                <a:t>To price </a:t>
              </a:r>
              <a:br>
                <a:rPr lang="en-US" sz="2400">
                  <a:latin typeface="Franklin Gothic Medium" pitchFamily="34" charset="0"/>
                </a:rPr>
              </a:br>
              <a:r>
                <a:rPr lang="en-US" sz="2400">
                  <a:latin typeface="Franklin Gothic Medium" pitchFamily="34" charset="0"/>
                </a:rPr>
                <a:t>benchmark jobs</a:t>
              </a:r>
            </a:p>
          </p:txBody>
        </p:sp>
        <p:sp>
          <p:nvSpPr>
            <p:cNvPr id="17415" name="AutoShape 13" descr="greenfill02"/>
            <p:cNvSpPr>
              <a:spLocks noChangeArrowheads="1"/>
            </p:cNvSpPr>
            <p:nvPr/>
          </p:nvSpPr>
          <p:spPr bwMode="auto">
            <a:xfrm>
              <a:off x="3863" y="2472"/>
              <a:ext cx="1494" cy="898"/>
            </a:xfrm>
            <a:prstGeom prst="roundRect">
              <a:avLst>
                <a:gd name="adj" fmla="val 16667"/>
              </a:avLst>
            </a:prstGeom>
            <a:blipFill dpi="0" rotWithShape="1">
              <a:blip r:embed="rId4"/>
              <a:srcRect/>
              <a:stretch>
                <a:fillRect/>
              </a:stretch>
            </a:blipFill>
            <a:ln w="76200" algn="ctr">
              <a:solidFill>
                <a:srgbClr val="009999"/>
              </a:solidFill>
              <a:round/>
              <a:headEnd/>
              <a:tailEnd/>
            </a:ln>
          </p:spPr>
          <p:txBody>
            <a:bodyPr lIns="0" tIns="0" rIns="0" bIns="0" anchor="ctr" anchorCtr="1"/>
            <a:lstStyle/>
            <a:p>
              <a:pPr algn="ctr"/>
              <a:r>
                <a:rPr lang="en-US" sz="2400">
                  <a:latin typeface="Franklin Gothic Medium" pitchFamily="34" charset="0"/>
                </a:rPr>
                <a:t>To make decisions about benefits</a:t>
              </a:r>
            </a:p>
          </p:txBody>
        </p:sp>
        <p:cxnSp>
          <p:nvCxnSpPr>
            <p:cNvPr id="17416" name="AutoShape 14"/>
            <p:cNvCxnSpPr>
              <a:cxnSpLocks noChangeShapeType="1"/>
              <a:stCxn id="17418" idx="0"/>
              <a:endCxn id="17414" idx="0"/>
            </p:cNvCxnSpPr>
            <p:nvPr/>
          </p:nvCxnSpPr>
          <p:spPr bwMode="auto">
            <a:xfrm rot="-5400000" flipH="1" flipV="1">
              <a:off x="1310" y="915"/>
              <a:ext cx="1398" cy="1717"/>
            </a:xfrm>
            <a:prstGeom prst="straightConnector1">
              <a:avLst/>
            </a:prstGeom>
            <a:noFill/>
            <a:ln w="38100">
              <a:solidFill>
                <a:schemeClr val="tx1"/>
              </a:solidFill>
              <a:round/>
              <a:headEnd/>
              <a:tailEnd type="stealth" w="lg" len="lg"/>
            </a:ln>
          </p:spPr>
        </p:cxnSp>
        <p:cxnSp>
          <p:nvCxnSpPr>
            <p:cNvPr id="17417" name="AutoShape 15"/>
            <p:cNvCxnSpPr>
              <a:cxnSpLocks noChangeShapeType="1"/>
              <a:stCxn id="17418" idx="0"/>
              <a:endCxn id="17415" idx="0"/>
            </p:cNvCxnSpPr>
            <p:nvPr/>
          </p:nvCxnSpPr>
          <p:spPr bwMode="auto">
            <a:xfrm rot="16200000" flipH="1">
              <a:off x="3040" y="902"/>
              <a:ext cx="1397" cy="1743"/>
            </a:xfrm>
            <a:prstGeom prst="straightConnector1">
              <a:avLst/>
            </a:prstGeom>
            <a:noFill/>
            <a:ln w="38100">
              <a:solidFill>
                <a:schemeClr val="tx1"/>
              </a:solidFill>
              <a:round/>
              <a:headEnd/>
              <a:tailEnd type="stealth" w="lg" len="lg"/>
            </a:ln>
          </p:spPr>
        </p:cxnSp>
        <p:sp>
          <p:nvSpPr>
            <p:cNvPr id="17418" name="Oval 16" descr="brownfill01"/>
            <p:cNvSpPr>
              <a:spLocks noChangeArrowheads="1"/>
            </p:cNvSpPr>
            <p:nvPr/>
          </p:nvSpPr>
          <p:spPr bwMode="auto">
            <a:xfrm>
              <a:off x="1082" y="1075"/>
              <a:ext cx="3570" cy="744"/>
            </a:xfrm>
            <a:prstGeom prst="ellipse">
              <a:avLst/>
            </a:prstGeom>
            <a:blipFill dpi="0" rotWithShape="1">
              <a:blip r:embed="rId5"/>
              <a:srcRect/>
              <a:stretch>
                <a:fillRect/>
              </a:stretch>
            </a:blipFill>
            <a:ln w="76200" algn="ctr">
              <a:solidFill>
                <a:srgbClr val="EB9F39"/>
              </a:solidFill>
              <a:round/>
              <a:headEnd/>
              <a:tailEnd/>
            </a:ln>
          </p:spPr>
          <p:txBody>
            <a:bodyPr lIns="0" tIns="0" rIns="0" bIns="0" anchor="ctr" anchorCtr="1"/>
            <a:lstStyle/>
            <a:p>
              <a:pPr algn="ctr"/>
              <a:r>
                <a:rPr lang="en-US" sz="2800">
                  <a:latin typeface="Franklin Gothic Medium" pitchFamily="34" charset="0"/>
                </a:rPr>
                <a:t>Uses for Salary Surveys</a:t>
              </a:r>
            </a:p>
          </p:txBody>
        </p:sp>
        <p:cxnSp>
          <p:nvCxnSpPr>
            <p:cNvPr id="17419" name="AutoShape 17"/>
            <p:cNvCxnSpPr>
              <a:cxnSpLocks noChangeShapeType="1"/>
              <a:stCxn id="17418" idx="4"/>
              <a:endCxn id="17420" idx="0"/>
            </p:cNvCxnSpPr>
            <p:nvPr/>
          </p:nvCxnSpPr>
          <p:spPr bwMode="auto">
            <a:xfrm rot="16200000" flipH="1">
              <a:off x="2546" y="2139"/>
              <a:ext cx="653" cy="12"/>
            </a:xfrm>
            <a:prstGeom prst="straightConnector1">
              <a:avLst/>
            </a:prstGeom>
            <a:noFill/>
            <a:ln w="38100">
              <a:solidFill>
                <a:schemeClr val="tx1"/>
              </a:solidFill>
              <a:round/>
              <a:headEnd/>
              <a:tailEnd type="stealth" w="lg" len="lg"/>
            </a:ln>
          </p:spPr>
        </p:cxnSp>
        <p:sp>
          <p:nvSpPr>
            <p:cNvPr id="17420" name="AutoShape 18" descr="purplefill01"/>
            <p:cNvSpPr>
              <a:spLocks noChangeArrowheads="1"/>
            </p:cNvSpPr>
            <p:nvPr/>
          </p:nvSpPr>
          <p:spPr bwMode="auto">
            <a:xfrm>
              <a:off x="2132" y="2472"/>
              <a:ext cx="1494" cy="898"/>
            </a:xfrm>
            <a:prstGeom prst="roundRect">
              <a:avLst>
                <a:gd name="adj" fmla="val 16667"/>
              </a:avLst>
            </a:prstGeom>
            <a:blipFill dpi="0" rotWithShape="1">
              <a:blip r:embed="rId6"/>
              <a:srcRect/>
              <a:stretch>
                <a:fillRect/>
              </a:stretch>
            </a:blipFill>
            <a:ln w="76200" algn="ctr">
              <a:solidFill>
                <a:srgbClr val="AB439C"/>
              </a:solidFill>
              <a:round/>
              <a:headEnd/>
              <a:tailEnd/>
            </a:ln>
          </p:spPr>
          <p:txBody>
            <a:bodyPr lIns="0" tIns="0" rIns="0" bIns="0" anchor="ctr" anchorCtr="1"/>
            <a:lstStyle/>
            <a:p>
              <a:pPr algn="ctr"/>
              <a:r>
                <a:rPr lang="en-US" sz="2400">
                  <a:latin typeface="Franklin Gothic Medium" pitchFamily="34" charset="0"/>
                </a:rPr>
                <a:t>To market-price wages for jobs</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9442" name="Rectangle 2"/>
          <p:cNvSpPr>
            <a:spLocks noGrp="1" noChangeArrowheads="1"/>
          </p:cNvSpPr>
          <p:nvPr>
            <p:ph type="title"/>
          </p:nvPr>
        </p:nvSpPr>
        <p:spPr>
          <a:xfrm>
            <a:off x="1470025" y="366713"/>
            <a:ext cx="6203950" cy="625475"/>
          </a:xfrm>
        </p:spPr>
        <p:txBody>
          <a:bodyPr>
            <a:normAutofit fontScale="90000"/>
          </a:bodyPr>
          <a:lstStyle/>
          <a:p>
            <a:pPr algn="ctr" eaLnBrk="1" hangingPunct="1">
              <a:defRPr/>
            </a:pPr>
            <a:r>
              <a:rPr lang="en-US" dirty="0" smtClean="0"/>
              <a:t>Sources for Salary Surveys</a:t>
            </a:r>
          </a:p>
        </p:txBody>
      </p:sp>
      <p:grpSp>
        <p:nvGrpSpPr>
          <p:cNvPr id="2" name="Group 15"/>
          <p:cNvGrpSpPr>
            <a:grpSpLocks/>
          </p:cNvGrpSpPr>
          <p:nvPr/>
        </p:nvGrpSpPr>
        <p:grpSpPr bwMode="auto">
          <a:xfrm>
            <a:off x="449263" y="1692275"/>
            <a:ext cx="8245475" cy="3108325"/>
            <a:chOff x="294" y="1238"/>
            <a:chExt cx="5194" cy="1958"/>
          </a:xfrm>
        </p:grpSpPr>
        <p:sp>
          <p:nvSpPr>
            <p:cNvPr id="18438" name="AutoShape 16" descr="brownfill01"/>
            <p:cNvSpPr>
              <a:spLocks noChangeArrowheads="1"/>
            </p:cNvSpPr>
            <p:nvPr/>
          </p:nvSpPr>
          <p:spPr bwMode="auto">
            <a:xfrm>
              <a:off x="294" y="2620"/>
              <a:ext cx="926" cy="576"/>
            </a:xfrm>
            <a:prstGeom prst="roundRect">
              <a:avLst>
                <a:gd name="adj" fmla="val 16667"/>
              </a:avLst>
            </a:prstGeom>
            <a:blipFill dpi="0" rotWithShape="1">
              <a:blip r:embed="rId3"/>
              <a:srcRect/>
              <a:stretch>
                <a:fillRect/>
              </a:stretch>
            </a:blipFill>
            <a:ln w="57150" algn="ctr">
              <a:solidFill>
                <a:srgbClr val="EB9F39"/>
              </a:solidFill>
              <a:round/>
              <a:headEnd/>
              <a:tailEnd/>
            </a:ln>
          </p:spPr>
          <p:txBody>
            <a:bodyPr lIns="0" tIns="0" rIns="0" bIns="0" anchor="ctr" anchorCtr="1"/>
            <a:lstStyle/>
            <a:p>
              <a:pPr algn="ctr"/>
              <a:r>
                <a:rPr lang="en-US" sz="1800">
                  <a:latin typeface="Franklin Gothic Medium" pitchFamily="34" charset="0"/>
                </a:rPr>
                <a:t>Self-Conducted Surveys</a:t>
              </a:r>
            </a:p>
          </p:txBody>
        </p:sp>
        <p:sp>
          <p:nvSpPr>
            <p:cNvPr id="18439" name="AutoShape 17" descr="purplefill01"/>
            <p:cNvSpPr>
              <a:spLocks noChangeArrowheads="1"/>
            </p:cNvSpPr>
            <p:nvPr/>
          </p:nvSpPr>
          <p:spPr bwMode="auto">
            <a:xfrm>
              <a:off x="3495" y="2620"/>
              <a:ext cx="926" cy="576"/>
            </a:xfrm>
            <a:prstGeom prst="roundRect">
              <a:avLst>
                <a:gd name="adj" fmla="val 16667"/>
              </a:avLst>
            </a:prstGeom>
            <a:blipFill dpi="0" rotWithShape="1">
              <a:blip r:embed="rId4"/>
              <a:srcRect/>
              <a:stretch>
                <a:fillRect/>
              </a:stretch>
            </a:blipFill>
            <a:ln w="57150" algn="ctr">
              <a:solidFill>
                <a:srgbClr val="AB439C"/>
              </a:solidFill>
              <a:round/>
              <a:headEnd/>
              <a:tailEnd/>
            </a:ln>
          </p:spPr>
          <p:txBody>
            <a:bodyPr lIns="0" tIns="0" rIns="0" bIns="0" anchor="ctr" anchorCtr="1"/>
            <a:lstStyle/>
            <a:p>
              <a:pPr algn="ctr"/>
              <a:r>
                <a:rPr lang="en-US" sz="1800">
                  <a:latin typeface="Franklin Gothic Medium" pitchFamily="34" charset="0"/>
                </a:rPr>
                <a:t>Government Agencies</a:t>
              </a:r>
            </a:p>
          </p:txBody>
        </p:sp>
        <p:sp>
          <p:nvSpPr>
            <p:cNvPr id="18440" name="AutoShape 18" descr="greenfill01"/>
            <p:cNvSpPr>
              <a:spLocks noChangeArrowheads="1"/>
            </p:cNvSpPr>
            <p:nvPr/>
          </p:nvSpPr>
          <p:spPr bwMode="auto">
            <a:xfrm>
              <a:off x="1361" y="2620"/>
              <a:ext cx="926" cy="576"/>
            </a:xfrm>
            <a:prstGeom prst="roundRect">
              <a:avLst>
                <a:gd name="adj" fmla="val 16667"/>
              </a:avLst>
            </a:prstGeom>
            <a:blipFill dpi="0" rotWithShape="1">
              <a:blip r:embed="rId5"/>
              <a:srcRect/>
              <a:stretch>
                <a:fillRect/>
              </a:stretch>
            </a:blipFill>
            <a:ln w="57150" algn="ctr">
              <a:solidFill>
                <a:srgbClr val="65CD65"/>
              </a:solidFill>
              <a:round/>
              <a:headEnd/>
              <a:tailEnd/>
            </a:ln>
          </p:spPr>
          <p:txBody>
            <a:bodyPr lIns="0" tIns="0" rIns="0" bIns="0" anchor="ctr" anchorCtr="1"/>
            <a:lstStyle/>
            <a:p>
              <a:pPr algn="ctr"/>
              <a:r>
                <a:rPr lang="en-US" sz="1800">
                  <a:latin typeface="Franklin Gothic Medium" pitchFamily="34" charset="0"/>
                </a:rPr>
                <a:t>Consulting Firms</a:t>
              </a:r>
            </a:p>
          </p:txBody>
        </p:sp>
        <p:sp>
          <p:nvSpPr>
            <p:cNvPr id="18441" name="Oval 19"/>
            <p:cNvSpPr>
              <a:spLocks noChangeArrowheads="1"/>
            </p:cNvSpPr>
            <p:nvPr/>
          </p:nvSpPr>
          <p:spPr bwMode="auto">
            <a:xfrm>
              <a:off x="1498" y="1238"/>
              <a:ext cx="2764" cy="778"/>
            </a:xfrm>
            <a:prstGeom prst="ellipse">
              <a:avLst/>
            </a:prstGeom>
            <a:gradFill rotWithShape="1">
              <a:gsLst>
                <a:gs pos="0">
                  <a:srgbClr val="EAD596"/>
                </a:gs>
                <a:gs pos="100000">
                  <a:srgbClr val="CC9900"/>
                </a:gs>
              </a:gsLst>
              <a:lin ang="5400000" scaled="1"/>
            </a:gradFill>
            <a:ln w="57150" algn="ctr">
              <a:solidFill>
                <a:srgbClr val="CC9900"/>
              </a:solidFill>
              <a:round/>
              <a:headEnd/>
              <a:tailEnd/>
            </a:ln>
          </p:spPr>
          <p:txBody>
            <a:bodyPr lIns="0" tIns="0" rIns="0" bIns="0" anchor="ctr" anchorCtr="1"/>
            <a:lstStyle/>
            <a:p>
              <a:pPr algn="ctr"/>
              <a:r>
                <a:rPr lang="en-US" sz="2400">
                  <a:latin typeface="Franklin Gothic Medium" pitchFamily="34" charset="0"/>
                </a:rPr>
                <a:t>Sources of Wage and Salary Information</a:t>
              </a:r>
            </a:p>
          </p:txBody>
        </p:sp>
        <p:sp>
          <p:nvSpPr>
            <p:cNvPr id="18442" name="AutoShape 20" descr="bluefill01"/>
            <p:cNvSpPr>
              <a:spLocks noChangeArrowheads="1"/>
            </p:cNvSpPr>
            <p:nvPr/>
          </p:nvSpPr>
          <p:spPr bwMode="auto">
            <a:xfrm>
              <a:off x="2418" y="2620"/>
              <a:ext cx="926" cy="576"/>
            </a:xfrm>
            <a:prstGeom prst="roundRect">
              <a:avLst>
                <a:gd name="adj" fmla="val 16667"/>
              </a:avLst>
            </a:prstGeom>
            <a:blipFill dpi="0" rotWithShape="1">
              <a:blip r:embed="rId6"/>
              <a:srcRect/>
              <a:stretch>
                <a:fillRect/>
              </a:stretch>
            </a:blipFill>
            <a:ln w="57150" algn="ctr">
              <a:solidFill>
                <a:srgbClr val="7DC1FF"/>
              </a:solidFill>
              <a:round/>
              <a:headEnd/>
              <a:tailEnd/>
            </a:ln>
          </p:spPr>
          <p:txBody>
            <a:bodyPr lIns="0" tIns="0" rIns="0" bIns="0" anchor="ctr" anchorCtr="1"/>
            <a:lstStyle/>
            <a:p>
              <a:pPr algn="ctr"/>
              <a:r>
                <a:rPr lang="en-US" sz="1800">
                  <a:latin typeface="Franklin Gothic Medium" pitchFamily="34" charset="0"/>
                </a:rPr>
                <a:t>Professional Associations</a:t>
              </a:r>
            </a:p>
          </p:txBody>
        </p:sp>
        <p:cxnSp>
          <p:nvCxnSpPr>
            <p:cNvPr id="18443" name="AutoShape 21"/>
            <p:cNvCxnSpPr>
              <a:cxnSpLocks noChangeShapeType="1"/>
              <a:stCxn id="18441" idx="4"/>
              <a:endCxn id="18438" idx="0"/>
            </p:cNvCxnSpPr>
            <p:nvPr/>
          </p:nvCxnSpPr>
          <p:spPr bwMode="auto">
            <a:xfrm rot="5400000">
              <a:off x="1535" y="1256"/>
              <a:ext cx="568" cy="2123"/>
            </a:xfrm>
            <a:prstGeom prst="bentConnector3">
              <a:avLst>
                <a:gd name="adj1" fmla="val 50000"/>
              </a:avLst>
            </a:prstGeom>
            <a:noFill/>
            <a:ln w="38100">
              <a:solidFill>
                <a:schemeClr val="tx1"/>
              </a:solidFill>
              <a:miter lim="800000"/>
              <a:headEnd/>
              <a:tailEnd type="stealth" w="lg" len="lg"/>
            </a:ln>
          </p:spPr>
        </p:cxnSp>
        <p:cxnSp>
          <p:nvCxnSpPr>
            <p:cNvPr id="18444" name="AutoShape 22"/>
            <p:cNvCxnSpPr>
              <a:cxnSpLocks noChangeShapeType="1"/>
              <a:stCxn id="18441" idx="4"/>
              <a:endCxn id="18440" idx="0"/>
            </p:cNvCxnSpPr>
            <p:nvPr/>
          </p:nvCxnSpPr>
          <p:spPr bwMode="auto">
            <a:xfrm rot="5400000">
              <a:off x="2068" y="1790"/>
              <a:ext cx="568" cy="1056"/>
            </a:xfrm>
            <a:prstGeom prst="bentConnector3">
              <a:avLst>
                <a:gd name="adj1" fmla="val 50000"/>
              </a:avLst>
            </a:prstGeom>
            <a:noFill/>
            <a:ln w="38100">
              <a:solidFill>
                <a:schemeClr val="tx1"/>
              </a:solidFill>
              <a:miter lim="800000"/>
              <a:headEnd/>
              <a:tailEnd type="stealth" w="lg" len="lg"/>
            </a:ln>
          </p:spPr>
        </p:cxnSp>
        <p:cxnSp>
          <p:nvCxnSpPr>
            <p:cNvPr id="18445" name="AutoShape 23"/>
            <p:cNvCxnSpPr>
              <a:cxnSpLocks noChangeShapeType="1"/>
              <a:stCxn id="18441" idx="4"/>
              <a:endCxn id="18439" idx="0"/>
            </p:cNvCxnSpPr>
            <p:nvPr/>
          </p:nvCxnSpPr>
          <p:spPr bwMode="auto">
            <a:xfrm rot="16200000" flipH="1">
              <a:off x="3135" y="1779"/>
              <a:ext cx="568" cy="1078"/>
            </a:xfrm>
            <a:prstGeom prst="bentConnector3">
              <a:avLst>
                <a:gd name="adj1" fmla="val 50000"/>
              </a:avLst>
            </a:prstGeom>
            <a:noFill/>
            <a:ln w="38100">
              <a:solidFill>
                <a:schemeClr val="tx1"/>
              </a:solidFill>
              <a:miter lim="800000"/>
              <a:headEnd/>
              <a:tailEnd type="stealth" w="lg" len="lg"/>
            </a:ln>
          </p:spPr>
        </p:cxnSp>
        <p:cxnSp>
          <p:nvCxnSpPr>
            <p:cNvPr id="18446" name="AutoShape 24"/>
            <p:cNvCxnSpPr>
              <a:cxnSpLocks noChangeShapeType="1"/>
              <a:stCxn id="18441" idx="4"/>
              <a:endCxn id="18442" idx="0"/>
            </p:cNvCxnSpPr>
            <p:nvPr/>
          </p:nvCxnSpPr>
          <p:spPr bwMode="auto">
            <a:xfrm rot="16200000" flipH="1">
              <a:off x="2597" y="2317"/>
              <a:ext cx="568" cy="1"/>
            </a:xfrm>
            <a:prstGeom prst="bentConnector3">
              <a:avLst>
                <a:gd name="adj1" fmla="val 50000"/>
              </a:avLst>
            </a:prstGeom>
            <a:noFill/>
            <a:ln w="38100">
              <a:solidFill>
                <a:schemeClr val="tx1"/>
              </a:solidFill>
              <a:miter lim="800000"/>
              <a:headEnd/>
              <a:tailEnd type="stealth" w="lg" len="lg"/>
            </a:ln>
          </p:spPr>
        </p:cxnSp>
        <p:sp>
          <p:nvSpPr>
            <p:cNvPr id="18447" name="AutoShape 25" descr="redfill01"/>
            <p:cNvSpPr>
              <a:spLocks noChangeArrowheads="1"/>
            </p:cNvSpPr>
            <p:nvPr/>
          </p:nvSpPr>
          <p:spPr bwMode="auto">
            <a:xfrm>
              <a:off x="4562" y="2620"/>
              <a:ext cx="926" cy="576"/>
            </a:xfrm>
            <a:prstGeom prst="roundRect">
              <a:avLst>
                <a:gd name="adj" fmla="val 16667"/>
              </a:avLst>
            </a:prstGeom>
            <a:blipFill dpi="0" rotWithShape="1">
              <a:blip r:embed="rId7"/>
              <a:srcRect/>
              <a:stretch>
                <a:fillRect/>
              </a:stretch>
            </a:blipFill>
            <a:ln w="57150" algn="ctr">
              <a:solidFill>
                <a:srgbClr val="CC6600"/>
              </a:solidFill>
              <a:round/>
              <a:headEnd/>
              <a:tailEnd/>
            </a:ln>
          </p:spPr>
          <p:txBody>
            <a:bodyPr lIns="0" tIns="0" rIns="0" bIns="0" anchor="ctr" anchorCtr="1"/>
            <a:lstStyle/>
            <a:p>
              <a:pPr algn="ctr"/>
              <a:r>
                <a:rPr lang="en-US" sz="1800">
                  <a:latin typeface="Franklin Gothic Medium" pitchFamily="34" charset="0"/>
                </a:rPr>
                <a:t>The </a:t>
              </a:r>
              <a:br>
                <a:rPr lang="en-US" sz="1800">
                  <a:latin typeface="Franklin Gothic Medium" pitchFamily="34" charset="0"/>
                </a:rPr>
              </a:br>
              <a:r>
                <a:rPr lang="en-US" sz="1800">
                  <a:latin typeface="Franklin Gothic Medium" pitchFamily="34" charset="0"/>
                </a:rPr>
                <a:t>Internet </a:t>
              </a:r>
            </a:p>
          </p:txBody>
        </p:sp>
        <p:cxnSp>
          <p:nvCxnSpPr>
            <p:cNvPr id="18448" name="AutoShape 26"/>
            <p:cNvCxnSpPr>
              <a:cxnSpLocks noChangeShapeType="1"/>
              <a:stCxn id="18441" idx="4"/>
              <a:endCxn id="18447" idx="0"/>
            </p:cNvCxnSpPr>
            <p:nvPr/>
          </p:nvCxnSpPr>
          <p:spPr bwMode="auto">
            <a:xfrm rot="16200000" flipH="1">
              <a:off x="3669" y="1245"/>
              <a:ext cx="568" cy="2145"/>
            </a:xfrm>
            <a:prstGeom prst="bentConnector3">
              <a:avLst>
                <a:gd name="adj1" fmla="val 50000"/>
              </a:avLst>
            </a:prstGeom>
            <a:noFill/>
            <a:ln w="38100">
              <a:solidFill>
                <a:schemeClr val="tx1"/>
              </a:solidFill>
              <a:miter lim="800000"/>
              <a:headEnd/>
              <a:tailEnd type="stealth" w="lg" len="lg"/>
            </a:ln>
          </p:spPr>
        </p:cxn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3538" name="Rectangle 2"/>
          <p:cNvSpPr>
            <a:spLocks noGrp="1" noChangeArrowheads="1"/>
          </p:cNvSpPr>
          <p:nvPr>
            <p:ph type="title"/>
          </p:nvPr>
        </p:nvSpPr>
        <p:spPr/>
        <p:txBody>
          <a:bodyPr/>
          <a:lstStyle/>
          <a:p>
            <a:pPr algn="ctr" eaLnBrk="1" hangingPunct="1">
              <a:defRPr/>
            </a:pPr>
            <a:r>
              <a:rPr lang="en-US" dirty="0" smtClean="0"/>
              <a:t>Step 2:  Job Evaluation</a:t>
            </a:r>
          </a:p>
        </p:txBody>
      </p:sp>
      <p:grpSp>
        <p:nvGrpSpPr>
          <p:cNvPr id="2" name="Group 33"/>
          <p:cNvGrpSpPr>
            <a:grpSpLocks/>
          </p:cNvGrpSpPr>
          <p:nvPr/>
        </p:nvGrpSpPr>
        <p:grpSpPr bwMode="auto">
          <a:xfrm>
            <a:off x="641350" y="1782763"/>
            <a:ext cx="7862888" cy="2562225"/>
            <a:chOff x="288" y="1987"/>
            <a:chExt cx="4953" cy="1614"/>
          </a:xfrm>
        </p:grpSpPr>
        <p:sp>
          <p:nvSpPr>
            <p:cNvPr id="20486" name="AutoShape 24" descr="brownfill01"/>
            <p:cNvSpPr>
              <a:spLocks noChangeArrowheads="1"/>
            </p:cNvSpPr>
            <p:nvPr/>
          </p:nvSpPr>
          <p:spPr bwMode="auto">
            <a:xfrm>
              <a:off x="288" y="3012"/>
              <a:ext cx="1094" cy="589"/>
            </a:xfrm>
            <a:prstGeom prst="roundRect">
              <a:avLst>
                <a:gd name="adj" fmla="val 8361"/>
              </a:avLst>
            </a:prstGeom>
            <a:blipFill dpi="0" rotWithShape="1">
              <a:blip r:embed="rId3"/>
              <a:srcRect/>
              <a:stretch>
                <a:fillRect/>
              </a:stretch>
            </a:blipFill>
            <a:ln w="57150" algn="ctr">
              <a:solidFill>
                <a:srgbClr val="EB9F39"/>
              </a:solidFill>
              <a:round/>
              <a:headEnd/>
              <a:tailEnd/>
            </a:ln>
          </p:spPr>
          <p:txBody>
            <a:bodyPr lIns="0" tIns="0" rIns="0" bIns="0" anchor="ctr" anchorCtr="1"/>
            <a:lstStyle/>
            <a:p>
              <a:pPr algn="ctr"/>
              <a:r>
                <a:rPr lang="en-US" sz="2000">
                  <a:latin typeface="Franklin Gothic Medium" pitchFamily="34" charset="0"/>
                </a:rPr>
                <a:t>Skills</a:t>
              </a:r>
            </a:p>
          </p:txBody>
        </p:sp>
        <p:sp>
          <p:nvSpPr>
            <p:cNvPr id="20487" name="AutoShape 25" descr="purplefill01"/>
            <p:cNvSpPr>
              <a:spLocks noChangeArrowheads="1"/>
            </p:cNvSpPr>
            <p:nvPr/>
          </p:nvSpPr>
          <p:spPr bwMode="auto">
            <a:xfrm>
              <a:off x="1580" y="3011"/>
              <a:ext cx="1094" cy="589"/>
            </a:xfrm>
            <a:prstGeom prst="roundRect">
              <a:avLst>
                <a:gd name="adj" fmla="val 9463"/>
              </a:avLst>
            </a:prstGeom>
            <a:blipFill dpi="0" rotWithShape="1">
              <a:blip r:embed="rId4"/>
              <a:srcRect/>
              <a:stretch>
                <a:fillRect/>
              </a:stretch>
            </a:blipFill>
            <a:ln w="57150" algn="ctr">
              <a:solidFill>
                <a:srgbClr val="AB439C"/>
              </a:solidFill>
              <a:round/>
              <a:headEnd/>
              <a:tailEnd/>
            </a:ln>
          </p:spPr>
          <p:txBody>
            <a:bodyPr lIns="0" tIns="0" rIns="0" bIns="0" anchor="ctr" anchorCtr="1"/>
            <a:lstStyle/>
            <a:p>
              <a:pPr algn="ctr"/>
              <a:r>
                <a:rPr lang="en-US" sz="2000">
                  <a:latin typeface="Franklin Gothic Medium" pitchFamily="34" charset="0"/>
                </a:rPr>
                <a:t>Effort</a:t>
              </a:r>
            </a:p>
          </p:txBody>
        </p:sp>
        <p:sp>
          <p:nvSpPr>
            <p:cNvPr id="20488" name="AutoShape 26" descr="greenfill01"/>
            <p:cNvSpPr>
              <a:spLocks noChangeArrowheads="1"/>
            </p:cNvSpPr>
            <p:nvPr/>
          </p:nvSpPr>
          <p:spPr bwMode="auto">
            <a:xfrm>
              <a:off x="2847" y="3011"/>
              <a:ext cx="1094" cy="588"/>
            </a:xfrm>
            <a:prstGeom prst="roundRect">
              <a:avLst>
                <a:gd name="adj" fmla="val 7120"/>
              </a:avLst>
            </a:prstGeom>
            <a:blipFill dpi="0" rotWithShape="1">
              <a:blip r:embed="rId5"/>
              <a:srcRect/>
              <a:stretch>
                <a:fillRect/>
              </a:stretch>
            </a:blipFill>
            <a:ln w="57150" algn="ctr">
              <a:solidFill>
                <a:srgbClr val="65CD65"/>
              </a:solidFill>
              <a:round/>
              <a:headEnd/>
              <a:tailEnd/>
            </a:ln>
          </p:spPr>
          <p:txBody>
            <a:bodyPr lIns="0" tIns="0" rIns="0" bIns="0" anchor="ctr" anchorCtr="1"/>
            <a:lstStyle/>
            <a:p>
              <a:pPr algn="ctr"/>
              <a:r>
                <a:rPr lang="en-US" sz="2000">
                  <a:latin typeface="Franklin Gothic Medium" pitchFamily="34" charset="0"/>
                </a:rPr>
                <a:t>Responsibility</a:t>
              </a:r>
            </a:p>
          </p:txBody>
        </p:sp>
        <p:cxnSp>
          <p:nvCxnSpPr>
            <p:cNvPr id="20489" name="AutoShape 27"/>
            <p:cNvCxnSpPr>
              <a:cxnSpLocks noChangeShapeType="1"/>
              <a:stCxn id="20490" idx="2"/>
              <a:endCxn id="20486" idx="0"/>
            </p:cNvCxnSpPr>
            <p:nvPr/>
          </p:nvCxnSpPr>
          <p:spPr bwMode="auto">
            <a:xfrm rot="5400000">
              <a:off x="1495" y="1724"/>
              <a:ext cx="610" cy="1929"/>
            </a:xfrm>
            <a:prstGeom prst="bentConnector3">
              <a:avLst>
                <a:gd name="adj1" fmla="val 49838"/>
              </a:avLst>
            </a:prstGeom>
            <a:noFill/>
            <a:ln w="31750">
              <a:solidFill>
                <a:schemeClr val="tx1"/>
              </a:solidFill>
              <a:miter lim="800000"/>
              <a:headEnd/>
              <a:tailEnd type="stealth" w="lg" len="lg"/>
            </a:ln>
          </p:spPr>
        </p:cxnSp>
        <p:sp>
          <p:nvSpPr>
            <p:cNvPr id="20490" name="AutoShape 28"/>
            <p:cNvSpPr>
              <a:spLocks noChangeArrowheads="1"/>
            </p:cNvSpPr>
            <p:nvPr/>
          </p:nvSpPr>
          <p:spPr bwMode="auto">
            <a:xfrm>
              <a:off x="1152" y="1987"/>
              <a:ext cx="3224" cy="379"/>
            </a:xfrm>
            <a:prstGeom prst="roundRect">
              <a:avLst>
                <a:gd name="adj" fmla="val 12259"/>
              </a:avLst>
            </a:prstGeom>
            <a:gradFill rotWithShape="1">
              <a:gsLst>
                <a:gs pos="0">
                  <a:srgbClr val="EAD596"/>
                </a:gs>
                <a:gs pos="100000">
                  <a:srgbClr val="CC9900"/>
                </a:gs>
              </a:gsLst>
              <a:lin ang="5400000" scaled="1"/>
            </a:gradFill>
            <a:ln w="57150">
              <a:solidFill>
                <a:srgbClr val="CC9900"/>
              </a:solidFill>
              <a:round/>
              <a:headEnd/>
              <a:tailEnd/>
            </a:ln>
          </p:spPr>
          <p:txBody>
            <a:bodyPr lIns="0" tIns="0" rIns="0" bIns="0" anchor="ctr" anchorCtr="1"/>
            <a:lstStyle/>
            <a:p>
              <a:pPr algn="ctr"/>
              <a:r>
                <a:rPr lang="en-US" sz="2400">
                  <a:latin typeface="Franklin Gothic Medium" pitchFamily="34" charset="0"/>
                </a:rPr>
                <a:t>Identifying Compensable Factors</a:t>
              </a:r>
            </a:p>
          </p:txBody>
        </p:sp>
        <p:cxnSp>
          <p:nvCxnSpPr>
            <p:cNvPr id="20491" name="AutoShape 29"/>
            <p:cNvCxnSpPr>
              <a:cxnSpLocks noChangeShapeType="1"/>
              <a:stCxn id="20490" idx="2"/>
              <a:endCxn id="20487" idx="0"/>
            </p:cNvCxnSpPr>
            <p:nvPr/>
          </p:nvCxnSpPr>
          <p:spPr bwMode="auto">
            <a:xfrm rot="5400000">
              <a:off x="2141" y="2370"/>
              <a:ext cx="609" cy="637"/>
            </a:xfrm>
            <a:prstGeom prst="bentConnector3">
              <a:avLst>
                <a:gd name="adj1" fmla="val 49917"/>
              </a:avLst>
            </a:prstGeom>
            <a:noFill/>
            <a:ln w="31750">
              <a:solidFill>
                <a:schemeClr val="tx1"/>
              </a:solidFill>
              <a:miter lim="800000"/>
              <a:headEnd/>
              <a:tailEnd type="stealth" w="lg" len="lg"/>
            </a:ln>
          </p:spPr>
        </p:cxnSp>
        <p:cxnSp>
          <p:nvCxnSpPr>
            <p:cNvPr id="20492" name="AutoShape 30"/>
            <p:cNvCxnSpPr>
              <a:cxnSpLocks noChangeShapeType="1"/>
              <a:stCxn id="20490" idx="2"/>
              <a:endCxn id="20488" idx="0"/>
            </p:cNvCxnSpPr>
            <p:nvPr/>
          </p:nvCxnSpPr>
          <p:spPr bwMode="auto">
            <a:xfrm rot="16200000" flipH="1">
              <a:off x="2774" y="2374"/>
              <a:ext cx="609" cy="630"/>
            </a:xfrm>
            <a:prstGeom prst="bentConnector3">
              <a:avLst>
                <a:gd name="adj1" fmla="val 49917"/>
              </a:avLst>
            </a:prstGeom>
            <a:noFill/>
            <a:ln w="31750">
              <a:solidFill>
                <a:schemeClr val="tx1"/>
              </a:solidFill>
              <a:miter lim="800000"/>
              <a:headEnd/>
              <a:tailEnd type="stealth" w="lg" len="lg"/>
            </a:ln>
          </p:spPr>
        </p:cxnSp>
        <p:sp>
          <p:nvSpPr>
            <p:cNvPr id="20493" name="AutoShape 31" descr="bluefill01"/>
            <p:cNvSpPr>
              <a:spLocks noChangeArrowheads="1"/>
            </p:cNvSpPr>
            <p:nvPr/>
          </p:nvSpPr>
          <p:spPr bwMode="auto">
            <a:xfrm>
              <a:off x="4147" y="3012"/>
              <a:ext cx="1094" cy="588"/>
            </a:xfrm>
            <a:prstGeom prst="roundRect">
              <a:avLst>
                <a:gd name="adj" fmla="val 7120"/>
              </a:avLst>
            </a:prstGeom>
            <a:blipFill dpi="0" rotWithShape="1">
              <a:blip r:embed="rId6"/>
              <a:srcRect/>
              <a:stretch>
                <a:fillRect/>
              </a:stretch>
            </a:blipFill>
            <a:ln w="57150" algn="ctr">
              <a:solidFill>
                <a:srgbClr val="7DC1FF"/>
              </a:solidFill>
              <a:round/>
              <a:headEnd/>
              <a:tailEnd/>
            </a:ln>
          </p:spPr>
          <p:txBody>
            <a:bodyPr lIns="0" tIns="0" rIns="0" bIns="0" anchor="ctr" anchorCtr="1"/>
            <a:lstStyle/>
            <a:p>
              <a:pPr algn="ctr"/>
              <a:r>
                <a:rPr lang="en-US" sz="2000">
                  <a:latin typeface="Franklin Gothic Medium" pitchFamily="34" charset="0"/>
                </a:rPr>
                <a:t>Working conditions</a:t>
              </a:r>
            </a:p>
          </p:txBody>
        </p:sp>
        <p:cxnSp>
          <p:nvCxnSpPr>
            <p:cNvPr id="20494" name="AutoShape 32"/>
            <p:cNvCxnSpPr>
              <a:cxnSpLocks noChangeShapeType="1"/>
              <a:stCxn id="20490" idx="2"/>
              <a:endCxn id="20493" idx="0"/>
            </p:cNvCxnSpPr>
            <p:nvPr/>
          </p:nvCxnSpPr>
          <p:spPr bwMode="auto">
            <a:xfrm rot="16200000" flipH="1">
              <a:off x="3424" y="1724"/>
              <a:ext cx="610" cy="1930"/>
            </a:xfrm>
            <a:prstGeom prst="bentConnector3">
              <a:avLst>
                <a:gd name="adj1" fmla="val 49838"/>
              </a:avLst>
            </a:prstGeom>
            <a:noFill/>
            <a:ln w="31750">
              <a:solidFill>
                <a:schemeClr val="tx1"/>
              </a:solidFill>
              <a:miter lim="800000"/>
              <a:headEnd/>
              <a:tailEnd type="stealth" w="lg" len="lg"/>
            </a:ln>
          </p:spPr>
        </p:cxn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7634" name="Rectangle 2"/>
          <p:cNvSpPr>
            <a:spLocks noGrp="1" noChangeArrowheads="1"/>
          </p:cNvSpPr>
          <p:nvPr>
            <p:ph type="title"/>
          </p:nvPr>
        </p:nvSpPr>
        <p:spPr/>
        <p:txBody>
          <a:bodyPr/>
          <a:lstStyle/>
          <a:p>
            <a:pPr algn="ctr" eaLnBrk="1" hangingPunct="1">
              <a:defRPr/>
            </a:pPr>
            <a:r>
              <a:rPr lang="en-US" dirty="0" smtClean="0"/>
              <a:t>How to Evaluate Jobs</a:t>
            </a:r>
          </a:p>
        </p:txBody>
      </p:sp>
      <p:grpSp>
        <p:nvGrpSpPr>
          <p:cNvPr id="2" name="Group 23"/>
          <p:cNvGrpSpPr>
            <a:grpSpLocks/>
          </p:cNvGrpSpPr>
          <p:nvPr/>
        </p:nvGrpSpPr>
        <p:grpSpPr bwMode="auto">
          <a:xfrm>
            <a:off x="641350" y="1965325"/>
            <a:ext cx="7862888" cy="2562225"/>
            <a:chOff x="404" y="1411"/>
            <a:chExt cx="4953" cy="1614"/>
          </a:xfrm>
        </p:grpSpPr>
        <p:sp>
          <p:nvSpPr>
            <p:cNvPr id="22534" name="AutoShape 14" descr="brownfill01"/>
            <p:cNvSpPr>
              <a:spLocks noChangeArrowheads="1"/>
            </p:cNvSpPr>
            <p:nvPr/>
          </p:nvSpPr>
          <p:spPr bwMode="auto">
            <a:xfrm>
              <a:off x="404" y="2436"/>
              <a:ext cx="1094" cy="589"/>
            </a:xfrm>
            <a:prstGeom prst="roundRect">
              <a:avLst>
                <a:gd name="adj" fmla="val 8361"/>
              </a:avLst>
            </a:prstGeom>
            <a:blipFill dpi="0" rotWithShape="1">
              <a:blip r:embed="rId3"/>
              <a:srcRect/>
              <a:stretch>
                <a:fillRect/>
              </a:stretch>
            </a:blipFill>
            <a:ln w="57150" algn="ctr">
              <a:solidFill>
                <a:srgbClr val="EB9F39"/>
              </a:solidFill>
              <a:round/>
              <a:headEnd/>
              <a:tailEnd/>
            </a:ln>
          </p:spPr>
          <p:txBody>
            <a:bodyPr lIns="0" tIns="0" rIns="0" bIns="0" anchor="ctr" anchorCtr="1"/>
            <a:lstStyle/>
            <a:p>
              <a:pPr algn="ctr"/>
              <a:r>
                <a:rPr lang="en-US" sz="2000">
                  <a:latin typeface="Franklin Gothic Medium" pitchFamily="34" charset="0"/>
                </a:rPr>
                <a:t>Ranking</a:t>
              </a:r>
            </a:p>
          </p:txBody>
        </p:sp>
        <p:sp>
          <p:nvSpPr>
            <p:cNvPr id="22535" name="AutoShape 15" descr="purplefill01"/>
            <p:cNvSpPr>
              <a:spLocks noChangeArrowheads="1"/>
            </p:cNvSpPr>
            <p:nvPr/>
          </p:nvSpPr>
          <p:spPr bwMode="auto">
            <a:xfrm>
              <a:off x="1696" y="2435"/>
              <a:ext cx="1094" cy="589"/>
            </a:xfrm>
            <a:prstGeom prst="roundRect">
              <a:avLst>
                <a:gd name="adj" fmla="val 9463"/>
              </a:avLst>
            </a:prstGeom>
            <a:blipFill dpi="0" rotWithShape="1">
              <a:blip r:embed="rId4"/>
              <a:srcRect/>
              <a:stretch>
                <a:fillRect/>
              </a:stretch>
            </a:blipFill>
            <a:ln w="57150" algn="ctr">
              <a:solidFill>
                <a:srgbClr val="AB439C"/>
              </a:solidFill>
              <a:round/>
              <a:headEnd/>
              <a:tailEnd/>
            </a:ln>
          </p:spPr>
          <p:txBody>
            <a:bodyPr lIns="0" tIns="0" rIns="0" bIns="0" anchor="ctr" anchorCtr="1"/>
            <a:lstStyle/>
            <a:p>
              <a:pPr algn="ctr"/>
              <a:r>
                <a:rPr lang="en-US" sz="2000">
                  <a:latin typeface="Franklin Gothic Medium" pitchFamily="34" charset="0"/>
                </a:rPr>
                <a:t>Job classification</a:t>
              </a:r>
            </a:p>
          </p:txBody>
        </p:sp>
        <p:sp>
          <p:nvSpPr>
            <p:cNvPr id="22536" name="AutoShape 16" descr="greenfill01"/>
            <p:cNvSpPr>
              <a:spLocks noChangeArrowheads="1"/>
            </p:cNvSpPr>
            <p:nvPr/>
          </p:nvSpPr>
          <p:spPr bwMode="auto">
            <a:xfrm>
              <a:off x="2963" y="2435"/>
              <a:ext cx="1094" cy="588"/>
            </a:xfrm>
            <a:prstGeom prst="roundRect">
              <a:avLst>
                <a:gd name="adj" fmla="val 7120"/>
              </a:avLst>
            </a:prstGeom>
            <a:blipFill dpi="0" rotWithShape="1">
              <a:blip r:embed="rId5"/>
              <a:srcRect/>
              <a:stretch>
                <a:fillRect/>
              </a:stretch>
            </a:blipFill>
            <a:ln w="57150" algn="ctr">
              <a:solidFill>
                <a:srgbClr val="65CD65"/>
              </a:solidFill>
              <a:round/>
              <a:headEnd/>
              <a:tailEnd/>
            </a:ln>
          </p:spPr>
          <p:txBody>
            <a:bodyPr lIns="0" tIns="0" rIns="0" bIns="0" anchor="ctr" anchorCtr="1"/>
            <a:lstStyle/>
            <a:p>
              <a:pPr algn="ctr"/>
              <a:r>
                <a:rPr lang="en-US" sz="2000">
                  <a:latin typeface="Franklin Gothic Medium" pitchFamily="34" charset="0"/>
                </a:rPr>
                <a:t>Point method</a:t>
              </a:r>
            </a:p>
          </p:txBody>
        </p:sp>
        <p:cxnSp>
          <p:nvCxnSpPr>
            <p:cNvPr id="22537" name="AutoShape 17"/>
            <p:cNvCxnSpPr>
              <a:cxnSpLocks noChangeShapeType="1"/>
              <a:stCxn id="22538" idx="2"/>
              <a:endCxn id="22534" idx="0"/>
            </p:cNvCxnSpPr>
            <p:nvPr/>
          </p:nvCxnSpPr>
          <p:spPr bwMode="auto">
            <a:xfrm rot="5400000">
              <a:off x="1611" y="1148"/>
              <a:ext cx="610" cy="1929"/>
            </a:xfrm>
            <a:prstGeom prst="bentConnector3">
              <a:avLst>
                <a:gd name="adj1" fmla="val 49838"/>
              </a:avLst>
            </a:prstGeom>
            <a:noFill/>
            <a:ln w="31750">
              <a:solidFill>
                <a:schemeClr val="tx1"/>
              </a:solidFill>
              <a:miter lim="800000"/>
              <a:headEnd/>
              <a:tailEnd type="stealth" w="lg" len="lg"/>
            </a:ln>
          </p:spPr>
        </p:cxnSp>
        <p:sp>
          <p:nvSpPr>
            <p:cNvPr id="22538" name="AutoShape 18"/>
            <p:cNvSpPr>
              <a:spLocks noChangeArrowheads="1"/>
            </p:cNvSpPr>
            <p:nvPr/>
          </p:nvSpPr>
          <p:spPr bwMode="auto">
            <a:xfrm>
              <a:off x="1613" y="1411"/>
              <a:ext cx="2534" cy="379"/>
            </a:xfrm>
            <a:prstGeom prst="roundRect">
              <a:avLst>
                <a:gd name="adj" fmla="val 12259"/>
              </a:avLst>
            </a:prstGeom>
            <a:gradFill rotWithShape="1">
              <a:gsLst>
                <a:gs pos="0">
                  <a:srgbClr val="EAD596"/>
                </a:gs>
                <a:gs pos="100000">
                  <a:srgbClr val="CC9900"/>
                </a:gs>
              </a:gsLst>
              <a:lin ang="5400000" scaled="1"/>
            </a:gradFill>
            <a:ln w="57150">
              <a:solidFill>
                <a:srgbClr val="CC9900"/>
              </a:solidFill>
              <a:round/>
              <a:headEnd/>
              <a:tailEnd/>
            </a:ln>
          </p:spPr>
          <p:txBody>
            <a:bodyPr lIns="0" tIns="0" rIns="0" bIns="0" anchor="ctr" anchorCtr="1"/>
            <a:lstStyle/>
            <a:p>
              <a:pPr algn="ctr"/>
              <a:r>
                <a:rPr lang="en-US" sz="2400">
                  <a:latin typeface="Franklin Gothic Medium" pitchFamily="34" charset="0"/>
                </a:rPr>
                <a:t>Methods for Evaluating Jobs</a:t>
              </a:r>
            </a:p>
          </p:txBody>
        </p:sp>
        <p:cxnSp>
          <p:nvCxnSpPr>
            <p:cNvPr id="22539" name="AutoShape 19"/>
            <p:cNvCxnSpPr>
              <a:cxnSpLocks noChangeShapeType="1"/>
              <a:stCxn id="22538" idx="2"/>
              <a:endCxn id="22535" idx="0"/>
            </p:cNvCxnSpPr>
            <p:nvPr/>
          </p:nvCxnSpPr>
          <p:spPr bwMode="auto">
            <a:xfrm rot="5400000">
              <a:off x="2257" y="1794"/>
              <a:ext cx="609" cy="637"/>
            </a:xfrm>
            <a:prstGeom prst="bentConnector3">
              <a:avLst>
                <a:gd name="adj1" fmla="val 49917"/>
              </a:avLst>
            </a:prstGeom>
            <a:noFill/>
            <a:ln w="31750">
              <a:solidFill>
                <a:schemeClr val="tx1"/>
              </a:solidFill>
              <a:miter lim="800000"/>
              <a:headEnd/>
              <a:tailEnd type="stealth" w="lg" len="lg"/>
            </a:ln>
          </p:spPr>
        </p:cxnSp>
        <p:cxnSp>
          <p:nvCxnSpPr>
            <p:cNvPr id="22540" name="AutoShape 20"/>
            <p:cNvCxnSpPr>
              <a:cxnSpLocks noChangeShapeType="1"/>
              <a:stCxn id="22538" idx="2"/>
              <a:endCxn id="22536" idx="0"/>
            </p:cNvCxnSpPr>
            <p:nvPr/>
          </p:nvCxnSpPr>
          <p:spPr bwMode="auto">
            <a:xfrm rot="16200000" flipH="1">
              <a:off x="2890" y="1798"/>
              <a:ext cx="609" cy="630"/>
            </a:xfrm>
            <a:prstGeom prst="bentConnector3">
              <a:avLst>
                <a:gd name="adj1" fmla="val 49917"/>
              </a:avLst>
            </a:prstGeom>
            <a:noFill/>
            <a:ln w="31750">
              <a:solidFill>
                <a:schemeClr val="tx1"/>
              </a:solidFill>
              <a:miter lim="800000"/>
              <a:headEnd/>
              <a:tailEnd type="stealth" w="lg" len="lg"/>
            </a:ln>
          </p:spPr>
        </p:cxnSp>
        <p:sp>
          <p:nvSpPr>
            <p:cNvPr id="22541" name="AutoShape 21" descr="bluefill01"/>
            <p:cNvSpPr>
              <a:spLocks noChangeArrowheads="1"/>
            </p:cNvSpPr>
            <p:nvPr/>
          </p:nvSpPr>
          <p:spPr bwMode="auto">
            <a:xfrm>
              <a:off x="4263" y="2436"/>
              <a:ext cx="1094" cy="588"/>
            </a:xfrm>
            <a:prstGeom prst="roundRect">
              <a:avLst>
                <a:gd name="adj" fmla="val 7120"/>
              </a:avLst>
            </a:prstGeom>
            <a:blipFill dpi="0" rotWithShape="1">
              <a:blip r:embed="rId6"/>
              <a:srcRect/>
              <a:stretch>
                <a:fillRect/>
              </a:stretch>
            </a:blipFill>
            <a:ln w="57150" algn="ctr">
              <a:solidFill>
                <a:srgbClr val="7DC1FF"/>
              </a:solidFill>
              <a:round/>
              <a:headEnd/>
              <a:tailEnd/>
            </a:ln>
          </p:spPr>
          <p:txBody>
            <a:bodyPr lIns="0" tIns="0" rIns="0" bIns="0" anchor="ctr" anchorCtr="1"/>
            <a:lstStyle/>
            <a:p>
              <a:pPr algn="ctr"/>
              <a:r>
                <a:rPr lang="en-US" sz="2000">
                  <a:latin typeface="Franklin Gothic Medium" pitchFamily="34" charset="0"/>
                </a:rPr>
                <a:t>Factor comparison</a:t>
              </a:r>
            </a:p>
          </p:txBody>
        </p:sp>
        <p:cxnSp>
          <p:nvCxnSpPr>
            <p:cNvPr id="22542" name="AutoShape 22"/>
            <p:cNvCxnSpPr>
              <a:cxnSpLocks noChangeShapeType="1"/>
              <a:stCxn id="22538" idx="2"/>
              <a:endCxn id="22541" idx="0"/>
            </p:cNvCxnSpPr>
            <p:nvPr/>
          </p:nvCxnSpPr>
          <p:spPr bwMode="auto">
            <a:xfrm rot="16200000" flipH="1">
              <a:off x="3540" y="1148"/>
              <a:ext cx="610" cy="1930"/>
            </a:xfrm>
            <a:prstGeom prst="bentConnector3">
              <a:avLst>
                <a:gd name="adj1" fmla="val 49838"/>
              </a:avLst>
            </a:prstGeom>
            <a:noFill/>
            <a:ln w="31750">
              <a:solidFill>
                <a:schemeClr val="tx1"/>
              </a:solidFill>
              <a:miter lim="800000"/>
              <a:headEnd/>
              <a:tailEnd type="stealth" w="lg" len="lg"/>
            </a:ln>
          </p:spPr>
        </p:cxn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9922" name="Rectangle 2"/>
          <p:cNvSpPr>
            <a:spLocks noGrp="1" noChangeArrowheads="1"/>
          </p:cNvSpPr>
          <p:nvPr>
            <p:ph type="title"/>
          </p:nvPr>
        </p:nvSpPr>
        <p:spPr/>
        <p:txBody>
          <a:bodyPr/>
          <a:lstStyle/>
          <a:p>
            <a:pPr algn="ctr" eaLnBrk="1" hangingPunct="1">
              <a:defRPr/>
            </a:pPr>
            <a:r>
              <a:rPr lang="en-US" dirty="0" smtClean="0"/>
              <a:t>Step 3: Grouping Jobs</a:t>
            </a:r>
          </a:p>
        </p:txBody>
      </p:sp>
      <p:grpSp>
        <p:nvGrpSpPr>
          <p:cNvPr id="2" name="Group 27"/>
          <p:cNvGrpSpPr>
            <a:grpSpLocks/>
          </p:cNvGrpSpPr>
          <p:nvPr/>
        </p:nvGrpSpPr>
        <p:grpSpPr bwMode="auto">
          <a:xfrm>
            <a:off x="1779588" y="2006600"/>
            <a:ext cx="5584825" cy="2844800"/>
            <a:chOff x="864" y="1238"/>
            <a:chExt cx="3518" cy="1792"/>
          </a:xfrm>
        </p:grpSpPr>
        <p:sp>
          <p:nvSpPr>
            <p:cNvPr id="28678" name="AutoShape 20" descr="grayfill01"/>
            <p:cNvSpPr>
              <a:spLocks noChangeArrowheads="1"/>
            </p:cNvSpPr>
            <p:nvPr/>
          </p:nvSpPr>
          <p:spPr bwMode="auto">
            <a:xfrm>
              <a:off x="2539" y="1238"/>
              <a:ext cx="1843" cy="464"/>
            </a:xfrm>
            <a:prstGeom prst="roundRect">
              <a:avLst>
                <a:gd name="adj" fmla="val 16667"/>
              </a:avLst>
            </a:prstGeom>
            <a:blipFill dpi="0" rotWithShape="1">
              <a:blip r:embed="rId3"/>
              <a:srcRect/>
              <a:stretch>
                <a:fillRect/>
              </a:stretch>
            </a:blipFill>
            <a:ln w="76200" algn="ctr">
              <a:solidFill>
                <a:srgbClr val="C0C0C0"/>
              </a:solidFill>
              <a:round/>
              <a:headEnd/>
              <a:tailEnd/>
            </a:ln>
          </p:spPr>
          <p:txBody>
            <a:bodyPr lIns="0" tIns="0" rIns="0" bIns="0" anchor="ctr" anchorCtr="1"/>
            <a:lstStyle/>
            <a:p>
              <a:pPr algn="ctr"/>
              <a:r>
                <a:rPr lang="en-US" sz="2000">
                  <a:latin typeface="Franklin Gothic Medium" pitchFamily="34" charset="0"/>
                </a:rPr>
                <a:t>Point Method</a:t>
              </a:r>
            </a:p>
          </p:txBody>
        </p:sp>
        <p:sp>
          <p:nvSpPr>
            <p:cNvPr id="28679" name="AutoShape 21" descr="purplefill01"/>
            <p:cNvSpPr>
              <a:spLocks noChangeArrowheads="1"/>
            </p:cNvSpPr>
            <p:nvPr/>
          </p:nvSpPr>
          <p:spPr bwMode="auto">
            <a:xfrm>
              <a:off x="2539" y="1916"/>
              <a:ext cx="1843" cy="463"/>
            </a:xfrm>
            <a:prstGeom prst="roundRect">
              <a:avLst>
                <a:gd name="adj" fmla="val 16667"/>
              </a:avLst>
            </a:prstGeom>
            <a:blipFill dpi="0" rotWithShape="1">
              <a:blip r:embed="rId4"/>
              <a:srcRect/>
              <a:stretch>
                <a:fillRect/>
              </a:stretch>
            </a:blipFill>
            <a:ln w="76200" algn="ctr">
              <a:solidFill>
                <a:srgbClr val="AB439C"/>
              </a:solidFill>
              <a:round/>
              <a:headEnd/>
              <a:tailEnd/>
            </a:ln>
          </p:spPr>
          <p:txBody>
            <a:bodyPr lIns="0" tIns="0" rIns="0" bIns="0" anchor="ctr" anchorCtr="1"/>
            <a:lstStyle/>
            <a:p>
              <a:pPr algn="ctr"/>
              <a:r>
                <a:rPr lang="en-US" sz="2000">
                  <a:latin typeface="Franklin Gothic Medium" pitchFamily="34" charset="0"/>
                </a:rPr>
                <a:t>Ranking Method</a:t>
              </a:r>
            </a:p>
          </p:txBody>
        </p:sp>
        <p:sp>
          <p:nvSpPr>
            <p:cNvPr id="28680" name="AutoShape 22" descr="greenfill02"/>
            <p:cNvSpPr>
              <a:spLocks noChangeArrowheads="1"/>
            </p:cNvSpPr>
            <p:nvPr/>
          </p:nvSpPr>
          <p:spPr bwMode="auto">
            <a:xfrm>
              <a:off x="2539" y="2566"/>
              <a:ext cx="1843" cy="464"/>
            </a:xfrm>
            <a:prstGeom prst="roundRect">
              <a:avLst>
                <a:gd name="adj" fmla="val 16667"/>
              </a:avLst>
            </a:prstGeom>
            <a:blipFill dpi="0" rotWithShape="1">
              <a:blip r:embed="rId5"/>
              <a:srcRect/>
              <a:stretch>
                <a:fillRect/>
              </a:stretch>
            </a:blipFill>
            <a:ln w="76200" algn="ctr">
              <a:solidFill>
                <a:srgbClr val="009999"/>
              </a:solidFill>
              <a:round/>
              <a:headEnd/>
              <a:tailEnd/>
            </a:ln>
          </p:spPr>
          <p:txBody>
            <a:bodyPr lIns="0" tIns="0" rIns="0" bIns="0" anchor="ctr" anchorCtr="1"/>
            <a:lstStyle/>
            <a:p>
              <a:pPr algn="ctr"/>
              <a:r>
                <a:rPr lang="en-US" sz="2000">
                  <a:latin typeface="Franklin Gothic Medium" pitchFamily="34" charset="0"/>
                </a:rPr>
                <a:t>Classification Methods</a:t>
              </a:r>
            </a:p>
          </p:txBody>
        </p:sp>
        <p:cxnSp>
          <p:nvCxnSpPr>
            <p:cNvPr id="28681" name="AutoShape 23"/>
            <p:cNvCxnSpPr>
              <a:cxnSpLocks noChangeShapeType="1"/>
              <a:stCxn id="28684" idx="3"/>
              <a:endCxn id="28679" idx="1"/>
            </p:cNvCxnSpPr>
            <p:nvPr/>
          </p:nvCxnSpPr>
          <p:spPr bwMode="auto">
            <a:xfrm>
              <a:off x="2078" y="2147"/>
              <a:ext cx="437" cy="1"/>
            </a:xfrm>
            <a:prstGeom prst="straightConnector1">
              <a:avLst/>
            </a:prstGeom>
            <a:noFill/>
            <a:ln w="38100">
              <a:solidFill>
                <a:schemeClr val="tx1"/>
              </a:solidFill>
              <a:round/>
              <a:headEnd/>
              <a:tailEnd type="stealth" w="lg" len="lg"/>
            </a:ln>
          </p:spPr>
        </p:cxnSp>
        <p:cxnSp>
          <p:nvCxnSpPr>
            <p:cNvPr id="28682" name="AutoShape 24"/>
            <p:cNvCxnSpPr>
              <a:cxnSpLocks noChangeShapeType="1"/>
              <a:stCxn id="28684" idx="1"/>
              <a:endCxn id="28678" idx="1"/>
            </p:cNvCxnSpPr>
            <p:nvPr/>
          </p:nvCxnSpPr>
          <p:spPr bwMode="auto">
            <a:xfrm flipV="1">
              <a:off x="864" y="1470"/>
              <a:ext cx="1651" cy="677"/>
            </a:xfrm>
            <a:prstGeom prst="straightConnector1">
              <a:avLst/>
            </a:prstGeom>
            <a:noFill/>
            <a:ln w="38100">
              <a:solidFill>
                <a:schemeClr val="tx1"/>
              </a:solidFill>
              <a:round/>
              <a:headEnd/>
              <a:tailEnd type="stealth" w="lg" len="lg"/>
            </a:ln>
          </p:spPr>
        </p:cxnSp>
        <p:cxnSp>
          <p:nvCxnSpPr>
            <p:cNvPr id="28683" name="AutoShape 25"/>
            <p:cNvCxnSpPr>
              <a:cxnSpLocks noChangeShapeType="1"/>
              <a:stCxn id="28684" idx="1"/>
              <a:endCxn id="28680" idx="1"/>
            </p:cNvCxnSpPr>
            <p:nvPr/>
          </p:nvCxnSpPr>
          <p:spPr bwMode="auto">
            <a:xfrm>
              <a:off x="864" y="2147"/>
              <a:ext cx="1651" cy="651"/>
            </a:xfrm>
            <a:prstGeom prst="straightConnector1">
              <a:avLst/>
            </a:prstGeom>
            <a:noFill/>
            <a:ln w="38100">
              <a:solidFill>
                <a:schemeClr val="tx1"/>
              </a:solidFill>
              <a:round/>
              <a:headEnd/>
              <a:tailEnd type="stealth" w="lg" len="lg"/>
            </a:ln>
          </p:spPr>
        </p:cxnSp>
        <p:sp>
          <p:nvSpPr>
            <p:cNvPr id="28684" name="AutoShape 26" descr="brownfill01"/>
            <p:cNvSpPr>
              <a:spLocks noChangeArrowheads="1"/>
            </p:cNvSpPr>
            <p:nvPr/>
          </p:nvSpPr>
          <p:spPr bwMode="auto">
            <a:xfrm>
              <a:off x="888" y="1616"/>
              <a:ext cx="1166" cy="1062"/>
            </a:xfrm>
            <a:prstGeom prst="roundRect">
              <a:avLst>
                <a:gd name="adj" fmla="val 16667"/>
              </a:avLst>
            </a:prstGeom>
            <a:blipFill dpi="0" rotWithShape="1">
              <a:blip r:embed="rId6"/>
              <a:srcRect/>
              <a:stretch>
                <a:fillRect/>
              </a:stretch>
            </a:blipFill>
            <a:ln w="76200" algn="ctr">
              <a:solidFill>
                <a:srgbClr val="EB9F39"/>
              </a:solidFill>
              <a:round/>
              <a:headEnd/>
              <a:tailEnd/>
            </a:ln>
          </p:spPr>
          <p:txBody>
            <a:bodyPr lIns="0" tIns="0" rIns="0" bIns="0" anchor="ctr" anchorCtr="1"/>
            <a:lstStyle/>
            <a:p>
              <a:pPr algn="ctr"/>
              <a:r>
                <a:rPr lang="en-US" sz="2400">
                  <a:latin typeface="Franklin Gothic Medium" pitchFamily="34" charset="0"/>
                </a:rPr>
                <a:t>Grouping Similar Jobs into Pay Grades</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1970" name="Rectangle 2"/>
          <p:cNvSpPr>
            <a:spLocks noGrp="1" noChangeArrowheads="1"/>
          </p:cNvSpPr>
          <p:nvPr>
            <p:ph type="title"/>
          </p:nvPr>
        </p:nvSpPr>
        <p:spPr/>
        <p:txBody>
          <a:bodyPr/>
          <a:lstStyle/>
          <a:p>
            <a:pPr eaLnBrk="1" hangingPunct="1">
              <a:defRPr/>
            </a:pPr>
            <a:r>
              <a:rPr lang="en-US" dirty="0" smtClean="0"/>
              <a:t>Step 4:  Price Each Pay Grade</a:t>
            </a:r>
          </a:p>
        </p:txBody>
      </p:sp>
      <p:sp>
        <p:nvSpPr>
          <p:cNvPr id="2771971" name="Rectangle 3"/>
          <p:cNvSpPr>
            <a:spLocks noGrp="1" noChangeArrowheads="1"/>
          </p:cNvSpPr>
          <p:nvPr>
            <p:ph type="body" idx="1"/>
          </p:nvPr>
        </p:nvSpPr>
        <p:spPr/>
        <p:txBody>
          <a:bodyPr/>
          <a:lstStyle/>
          <a:p>
            <a:pPr marL="346075" indent="-346075" eaLnBrk="1" hangingPunct="1">
              <a:spcBef>
                <a:spcPct val="50000"/>
              </a:spcBef>
              <a:tabLst>
                <a:tab pos="3260725" algn="l"/>
              </a:tabLst>
              <a:defRPr/>
            </a:pPr>
            <a:r>
              <a:rPr lang="en-US" dirty="0" smtClean="0"/>
              <a:t>The Wage Curve </a:t>
            </a:r>
          </a:p>
          <a:p>
            <a:pPr marL="744538" lvl="1" eaLnBrk="1" hangingPunct="1">
              <a:spcBef>
                <a:spcPct val="50000"/>
              </a:spcBef>
              <a:tabLst>
                <a:tab pos="3260725" algn="l"/>
              </a:tabLst>
              <a:defRPr/>
            </a:pPr>
            <a:r>
              <a:rPr lang="en-US" dirty="0" smtClean="0"/>
              <a:t>Shows the pay rates paid for jobs in each pay grade, relative to the points or rankings assigned to each job or grade by the job evaluation.</a:t>
            </a:r>
          </a:p>
          <a:p>
            <a:pPr marL="744538" lvl="1" eaLnBrk="1" hangingPunct="1">
              <a:spcBef>
                <a:spcPct val="50000"/>
              </a:spcBef>
              <a:tabLst>
                <a:tab pos="3260725" algn="l"/>
              </a:tabLst>
              <a:defRPr/>
            </a:pPr>
            <a:r>
              <a:rPr lang="en-US" dirty="0" smtClean="0"/>
              <a:t>Shows the relationships between the value of the job as determined by one of the job evaluation methods and the current average pay rates for your grades.</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0"/>
            <a:ext cx="8229600" cy="1143000"/>
          </a:xfrm>
        </p:spPr>
        <p:txBody>
          <a:bodyPr>
            <a:normAutofit fontScale="90000"/>
          </a:bodyPr>
          <a:lstStyle/>
          <a:p>
            <a:r>
              <a:rPr lang="en-US" dirty="0" smtClean="0"/>
              <a:t>Define the concept of competency based pay</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Line 2"/>
          <p:cNvSpPr>
            <a:spLocks noChangeShapeType="1"/>
          </p:cNvSpPr>
          <p:nvPr/>
        </p:nvSpPr>
        <p:spPr bwMode="auto">
          <a:xfrm>
            <a:off x="582613" y="685800"/>
            <a:ext cx="7954962" cy="0"/>
          </a:xfrm>
          <a:prstGeom prst="line">
            <a:avLst/>
          </a:prstGeom>
          <a:noFill/>
          <a:ln w="28575">
            <a:solidFill>
              <a:srgbClr val="3366CC"/>
            </a:solidFill>
            <a:round/>
            <a:headEnd/>
            <a:tailEnd/>
          </a:ln>
        </p:spPr>
        <p:txBody>
          <a:bodyPr wrap="none"/>
          <a:lstStyle/>
          <a:p>
            <a:endParaRPr lang="en-US"/>
          </a:p>
        </p:txBody>
      </p:sp>
      <p:sp>
        <p:nvSpPr>
          <p:cNvPr id="30725" name="Text Box 3"/>
          <p:cNvSpPr txBox="1">
            <a:spLocks noChangeArrowheads="1"/>
          </p:cNvSpPr>
          <p:nvPr/>
        </p:nvSpPr>
        <p:spPr bwMode="auto">
          <a:xfrm>
            <a:off x="490538" y="315913"/>
            <a:ext cx="8137525" cy="336550"/>
          </a:xfrm>
          <a:prstGeom prst="rect">
            <a:avLst/>
          </a:prstGeom>
          <a:noFill/>
          <a:ln w="9525">
            <a:noFill/>
            <a:miter lim="800000"/>
            <a:headEnd/>
            <a:tailEnd/>
          </a:ln>
        </p:spPr>
        <p:txBody>
          <a:bodyPr>
            <a:spAutoFit/>
          </a:bodyPr>
          <a:lstStyle/>
          <a:p>
            <a:pPr marL="1482725" indent="-1482725">
              <a:spcBef>
                <a:spcPct val="50000"/>
              </a:spcBef>
            </a:pPr>
            <a:r>
              <a:rPr lang="en-US" sz="1600" b="1">
                <a:solidFill>
                  <a:srgbClr val="3366CC"/>
                </a:solidFill>
              </a:rPr>
              <a:t>FIGURE 11</a:t>
            </a:r>
            <a:r>
              <a:rPr lang="en-US" sz="1600" b="1">
                <a:solidFill>
                  <a:srgbClr val="3366CC"/>
                </a:solidFill>
                <a:cs typeface="Arial" pitchFamily="34" charset="0"/>
              </a:rPr>
              <a:t>–5</a:t>
            </a:r>
            <a:r>
              <a:rPr lang="en-US" sz="1600">
                <a:cs typeface="Arial" pitchFamily="34" charset="0"/>
              </a:rPr>
              <a:t>	Plotting a Wage Curve</a:t>
            </a:r>
          </a:p>
        </p:txBody>
      </p:sp>
      <p:pic>
        <p:nvPicPr>
          <p:cNvPr id="2624516" name="Picture 4" descr="1105"/>
          <p:cNvPicPr>
            <a:picLocks noChangeAspect="1" noChangeArrowheads="1"/>
          </p:cNvPicPr>
          <p:nvPr/>
        </p:nvPicPr>
        <p:blipFill>
          <a:blip r:embed="rId3"/>
          <a:srcRect/>
          <a:stretch>
            <a:fillRect/>
          </a:stretch>
        </p:blipFill>
        <p:spPr bwMode="auto">
          <a:xfrm>
            <a:off x="1736725" y="1127125"/>
            <a:ext cx="5761038" cy="497840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3" fill="hold" nodeType="afterEffect">
                                  <p:stCondLst>
                                    <p:cond delay="0"/>
                                  </p:stCondLst>
                                  <p:childTnLst>
                                    <p:set>
                                      <p:cBhvr>
                                        <p:cTn id="6" dur="1" fill="hold">
                                          <p:stCondLst>
                                            <p:cond delay="0"/>
                                          </p:stCondLst>
                                        </p:cTn>
                                        <p:tgtEl>
                                          <p:spTgt spid="2624516"/>
                                        </p:tgtEl>
                                        <p:attrNameLst>
                                          <p:attrName>style.visibility</p:attrName>
                                        </p:attrNameLst>
                                      </p:cBhvr>
                                      <p:to>
                                        <p:strVal val="visible"/>
                                      </p:to>
                                    </p:set>
                                    <p:animEffect transition="in" filter="strips(upRight)">
                                      <p:cBhvr>
                                        <p:cTn id="7" dur="1000"/>
                                        <p:tgtEl>
                                          <p:spTgt spid="26245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6066" name="Rectangle 2"/>
          <p:cNvSpPr>
            <a:spLocks noGrp="1" noChangeArrowheads="1"/>
          </p:cNvSpPr>
          <p:nvPr>
            <p:ph type="title"/>
          </p:nvPr>
        </p:nvSpPr>
        <p:spPr/>
        <p:txBody>
          <a:bodyPr/>
          <a:lstStyle/>
          <a:p>
            <a:pPr eaLnBrk="1" hangingPunct="1">
              <a:defRPr/>
            </a:pPr>
            <a:r>
              <a:rPr lang="en-US" dirty="0" smtClean="0"/>
              <a:t>Step 5:  Fine-Tune Pay Rates</a:t>
            </a:r>
          </a:p>
        </p:txBody>
      </p:sp>
      <p:sp>
        <p:nvSpPr>
          <p:cNvPr id="2776067" name="Rectangle 3"/>
          <p:cNvSpPr>
            <a:spLocks noGrp="1" noChangeArrowheads="1"/>
          </p:cNvSpPr>
          <p:nvPr>
            <p:ph type="body" idx="1"/>
          </p:nvPr>
        </p:nvSpPr>
        <p:spPr>
          <a:xfrm>
            <a:off x="525463" y="1050925"/>
            <a:ext cx="7612062" cy="5211763"/>
          </a:xfrm>
        </p:spPr>
        <p:txBody>
          <a:bodyPr>
            <a:normAutofit fontScale="85000" lnSpcReduction="20000"/>
          </a:bodyPr>
          <a:lstStyle/>
          <a:p>
            <a:pPr eaLnBrk="1" hangingPunct="1">
              <a:spcBef>
                <a:spcPct val="50000"/>
              </a:spcBef>
              <a:defRPr/>
            </a:pPr>
            <a:r>
              <a:rPr lang="en-US" dirty="0" smtClean="0"/>
              <a:t>Developing Pay Ranges</a:t>
            </a:r>
          </a:p>
          <a:p>
            <a:pPr lvl="1" eaLnBrk="1" hangingPunct="1">
              <a:spcBef>
                <a:spcPct val="50000"/>
              </a:spcBef>
              <a:defRPr/>
            </a:pPr>
            <a:r>
              <a:rPr lang="en-US" dirty="0" smtClean="0"/>
              <a:t>Flexibility in meeting external job market rates</a:t>
            </a:r>
          </a:p>
          <a:p>
            <a:pPr lvl="1" eaLnBrk="1" hangingPunct="1">
              <a:spcBef>
                <a:spcPct val="50000"/>
              </a:spcBef>
              <a:defRPr/>
            </a:pPr>
            <a:r>
              <a:rPr lang="en-US" dirty="0" smtClean="0"/>
              <a:t>Easier for employees to move into higher pay grades</a:t>
            </a:r>
          </a:p>
          <a:p>
            <a:pPr lvl="1" eaLnBrk="1" hangingPunct="1">
              <a:spcBef>
                <a:spcPct val="50000"/>
              </a:spcBef>
              <a:defRPr/>
            </a:pPr>
            <a:r>
              <a:rPr lang="en-US" dirty="0" smtClean="0"/>
              <a:t>Allows for rewarding performance differences and seniority</a:t>
            </a:r>
          </a:p>
          <a:p>
            <a:pPr eaLnBrk="1" hangingPunct="1">
              <a:spcBef>
                <a:spcPct val="50000"/>
              </a:spcBef>
              <a:defRPr/>
            </a:pPr>
            <a:r>
              <a:rPr lang="en-US" dirty="0" smtClean="0"/>
              <a:t>Correcting Out-of-Line Rates</a:t>
            </a:r>
          </a:p>
          <a:p>
            <a:pPr lvl="1" eaLnBrk="1" hangingPunct="1">
              <a:spcBef>
                <a:spcPct val="50000"/>
              </a:spcBef>
              <a:defRPr/>
            </a:pPr>
            <a:r>
              <a:rPr lang="en-US" dirty="0" smtClean="0"/>
              <a:t>Raising underpaid jobs to the minimum of the rate range </a:t>
            </a:r>
            <a:br>
              <a:rPr lang="en-US" dirty="0" smtClean="0"/>
            </a:br>
            <a:r>
              <a:rPr lang="en-US" dirty="0" smtClean="0"/>
              <a:t>for their pay grade</a:t>
            </a:r>
          </a:p>
          <a:p>
            <a:pPr lvl="1" eaLnBrk="1" hangingPunct="1">
              <a:spcBef>
                <a:spcPct val="50000"/>
              </a:spcBef>
              <a:defRPr/>
            </a:pPr>
            <a:r>
              <a:rPr lang="en-US" dirty="0" smtClean="0"/>
              <a:t>Freezing rates or cutting pay rates for overpaid (“red circle”) jobs to maximum in the pay range for their pay grade</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dirty="0" smtClean="0"/>
              <a:t>Competency based Pay</a:t>
            </a:r>
            <a:endParaRPr lang="en-US" dirty="0"/>
          </a:p>
        </p:txBody>
      </p:sp>
      <p:sp>
        <p:nvSpPr>
          <p:cNvPr id="4" name="Rectangle 3"/>
          <p:cNvSpPr>
            <a:spLocks noGrp="1" noChangeArrowheads="1"/>
          </p:cNvSpPr>
          <p:nvPr>
            <p:ph idx="1"/>
          </p:nvPr>
        </p:nvSpPr>
        <p:spPr>
          <a:xfrm>
            <a:off x="457200" y="1295400"/>
            <a:ext cx="8229600" cy="5562600"/>
          </a:xfrm>
        </p:spPr>
        <p:txBody>
          <a:bodyPr>
            <a:normAutofit fontScale="77500" lnSpcReduction="20000"/>
          </a:bodyPr>
          <a:lstStyle/>
          <a:p>
            <a:pPr algn="just" eaLnBrk="1" hangingPunct="1">
              <a:defRPr/>
            </a:pPr>
            <a:r>
              <a:rPr lang="en-US" b="1" dirty="0" smtClean="0"/>
              <a:t>Competencies</a:t>
            </a:r>
          </a:p>
          <a:p>
            <a:pPr lvl="1" algn="just" eaLnBrk="1" hangingPunct="1">
              <a:defRPr/>
            </a:pPr>
            <a:r>
              <a:rPr lang="en-US" dirty="0" smtClean="0"/>
              <a:t>Demonstrable characteristics of a person, including knowledge, skills, and behaviors, that enable performance</a:t>
            </a:r>
          </a:p>
          <a:p>
            <a:pPr algn="just"/>
            <a:r>
              <a:rPr lang="en-US" b="1" dirty="0" smtClean="0">
                <a:latin typeface="Arial" pitchFamily="34" charset="0"/>
              </a:rPr>
              <a:t>Competency-based pay </a:t>
            </a:r>
            <a:r>
              <a:rPr lang="en-US" dirty="0" smtClean="0">
                <a:latin typeface="Arial" pitchFamily="34" charset="0"/>
              </a:rPr>
              <a:t>means the company pays for the employee’s range, depth, and types of skills and knowledge, rather than for the job title he or she holds.  Experts variously call this competency-, knowledge-, or skill-based pay.</a:t>
            </a:r>
          </a:p>
          <a:p>
            <a:pPr algn="just"/>
            <a:r>
              <a:rPr lang="en-US" dirty="0" smtClean="0">
                <a:latin typeface="Arial" pitchFamily="34" charset="0"/>
              </a:rPr>
              <a:t>Competency-based pay ties the worker’s pay to his or her competencies—pay is more </a:t>
            </a:r>
            <a:r>
              <a:rPr lang="en-US" i="1" dirty="0" smtClean="0">
                <a:latin typeface="Arial" pitchFamily="34" charset="0"/>
              </a:rPr>
              <a:t>person oriented. </a:t>
            </a:r>
            <a:r>
              <a:rPr lang="en-US" dirty="0" smtClean="0">
                <a:latin typeface="Arial" pitchFamily="34" charset="0"/>
              </a:rPr>
              <a:t>Employees here are paid based on what they know or can do—even if, at the moment, they don’t have to do it.</a:t>
            </a:r>
          </a:p>
          <a:p>
            <a:pPr algn="just"/>
            <a:r>
              <a:rPr lang="en-US" dirty="0" smtClean="0">
                <a:latin typeface="Arial" pitchFamily="34" charset="0"/>
              </a:rPr>
              <a:t>Traditional pay plans may backfire if a </a:t>
            </a:r>
            <a:r>
              <a:rPr lang="en-US" i="1" dirty="0" smtClean="0">
                <a:latin typeface="Arial" pitchFamily="34" charset="0"/>
              </a:rPr>
              <a:t>high-performance work system (HPWS) </a:t>
            </a:r>
            <a:r>
              <a:rPr lang="en-US" dirty="0" smtClean="0">
                <a:latin typeface="Arial" pitchFamily="34" charset="0"/>
              </a:rPr>
              <a:t>is the goal. HPWS employees must be enthusiastic about learning and moving among other jobs.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1208088" y="366713"/>
            <a:ext cx="6727825" cy="625475"/>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smtClean="0">
                <a:ln>
                  <a:noFill/>
                </a:ln>
                <a:solidFill>
                  <a:schemeClr val="tx1"/>
                </a:solidFill>
                <a:effectLst/>
                <a:uLnTx/>
                <a:uFillTx/>
                <a:latin typeface="+mj-lt"/>
                <a:ea typeface="+mj-ea"/>
                <a:cs typeface="+mj-cs"/>
              </a:rPr>
              <a:t>Why Use Competency-Based Pay?</a:t>
            </a:r>
            <a:endParaRPr kumimoji="0" lang="en-US" sz="4400" b="0" i="0" u="none" strike="noStrike" kern="1200" cap="none" spc="0" normalizeH="0" baseline="0" noProof="0" dirty="0" smtClean="0">
              <a:ln>
                <a:noFill/>
              </a:ln>
              <a:solidFill>
                <a:schemeClr val="tx1"/>
              </a:solidFill>
              <a:effectLst/>
              <a:uLnTx/>
              <a:uFillTx/>
              <a:latin typeface="+mj-lt"/>
              <a:ea typeface="+mj-ea"/>
              <a:cs typeface="+mj-cs"/>
            </a:endParaRPr>
          </a:p>
        </p:txBody>
      </p:sp>
      <p:grpSp>
        <p:nvGrpSpPr>
          <p:cNvPr id="3" name="Group 11"/>
          <p:cNvGrpSpPr>
            <a:grpSpLocks/>
          </p:cNvGrpSpPr>
          <p:nvPr/>
        </p:nvGrpSpPr>
        <p:grpSpPr bwMode="auto">
          <a:xfrm>
            <a:off x="639763" y="2057400"/>
            <a:ext cx="7864475" cy="2432050"/>
            <a:chOff x="403" y="1238"/>
            <a:chExt cx="4954" cy="1532"/>
          </a:xfrm>
        </p:grpSpPr>
        <p:sp>
          <p:nvSpPr>
            <p:cNvPr id="4" name="AutoShape 12" descr="brownfill01"/>
            <p:cNvSpPr>
              <a:spLocks noChangeArrowheads="1"/>
            </p:cNvSpPr>
            <p:nvPr/>
          </p:nvSpPr>
          <p:spPr bwMode="auto">
            <a:xfrm>
              <a:off x="403" y="2202"/>
              <a:ext cx="1558" cy="568"/>
            </a:xfrm>
            <a:prstGeom prst="roundRect">
              <a:avLst>
                <a:gd name="adj" fmla="val 8361"/>
              </a:avLst>
            </a:prstGeom>
            <a:blipFill dpi="0" rotWithShape="1">
              <a:blip r:embed="rId2"/>
              <a:srcRect/>
              <a:stretch>
                <a:fillRect/>
              </a:stretch>
            </a:blipFill>
            <a:ln w="57150" algn="ctr">
              <a:solidFill>
                <a:srgbClr val="EB9F39"/>
              </a:solidFill>
              <a:round/>
              <a:headEnd/>
              <a:tailEnd/>
            </a:ln>
          </p:spPr>
          <p:txBody>
            <a:bodyPr lIns="0" tIns="0" rIns="0" bIns="0" anchor="ctr" anchorCtr="1"/>
            <a:lstStyle/>
            <a:p>
              <a:pPr algn="ctr"/>
              <a:r>
                <a:rPr lang="en-US" sz="2000">
                  <a:latin typeface="Franklin Gothic Medium" pitchFamily="34" charset="0"/>
                </a:rPr>
                <a:t>High-Performance Work Systems</a:t>
              </a:r>
            </a:p>
          </p:txBody>
        </p:sp>
        <p:sp>
          <p:nvSpPr>
            <p:cNvPr id="5" name="AutoShape 13" descr="greenfill01"/>
            <p:cNvSpPr>
              <a:spLocks noChangeArrowheads="1"/>
            </p:cNvSpPr>
            <p:nvPr/>
          </p:nvSpPr>
          <p:spPr bwMode="auto">
            <a:xfrm>
              <a:off x="2102" y="2201"/>
              <a:ext cx="1558" cy="566"/>
            </a:xfrm>
            <a:prstGeom prst="roundRect">
              <a:avLst>
                <a:gd name="adj" fmla="val 7120"/>
              </a:avLst>
            </a:prstGeom>
            <a:blipFill dpi="0" rotWithShape="1">
              <a:blip r:embed="rId3"/>
              <a:srcRect/>
              <a:stretch>
                <a:fillRect/>
              </a:stretch>
            </a:blipFill>
            <a:ln w="57150" algn="ctr">
              <a:solidFill>
                <a:srgbClr val="65CD65"/>
              </a:solidFill>
              <a:round/>
              <a:headEnd/>
              <a:tailEnd/>
            </a:ln>
          </p:spPr>
          <p:txBody>
            <a:bodyPr lIns="0" tIns="0" rIns="0" bIns="0" anchor="ctr" anchorCtr="1"/>
            <a:lstStyle/>
            <a:p>
              <a:pPr algn="ctr"/>
              <a:r>
                <a:rPr lang="en-US" sz="2000">
                  <a:latin typeface="Franklin Gothic Medium" pitchFamily="34" charset="0"/>
                </a:rPr>
                <a:t>Strategic</a:t>
              </a:r>
              <a:br>
                <a:rPr lang="en-US" sz="2000">
                  <a:latin typeface="Franklin Gothic Medium" pitchFamily="34" charset="0"/>
                </a:rPr>
              </a:br>
              <a:r>
                <a:rPr lang="en-US" sz="2000">
                  <a:latin typeface="Franklin Gothic Medium" pitchFamily="34" charset="0"/>
                </a:rPr>
                <a:t>Aims</a:t>
              </a:r>
            </a:p>
          </p:txBody>
        </p:sp>
        <p:cxnSp>
          <p:nvCxnSpPr>
            <p:cNvPr id="6" name="AutoShape 14"/>
            <p:cNvCxnSpPr>
              <a:cxnSpLocks noChangeShapeType="1"/>
              <a:stCxn id="7" idx="2"/>
              <a:endCxn id="4" idx="0"/>
            </p:cNvCxnSpPr>
            <p:nvPr/>
          </p:nvCxnSpPr>
          <p:spPr bwMode="auto">
            <a:xfrm rot="5400000">
              <a:off x="1784" y="1089"/>
              <a:ext cx="493" cy="1698"/>
            </a:xfrm>
            <a:prstGeom prst="bentConnector3">
              <a:avLst>
                <a:gd name="adj1" fmla="val 49898"/>
              </a:avLst>
            </a:prstGeom>
            <a:noFill/>
            <a:ln w="31750">
              <a:solidFill>
                <a:schemeClr val="tx1"/>
              </a:solidFill>
              <a:miter lim="800000"/>
              <a:headEnd/>
              <a:tailEnd type="stealth" w="lg" len="lg"/>
            </a:ln>
          </p:spPr>
        </p:cxnSp>
        <p:sp>
          <p:nvSpPr>
            <p:cNvPr id="7" name="AutoShape 15"/>
            <p:cNvSpPr>
              <a:spLocks noChangeArrowheads="1"/>
            </p:cNvSpPr>
            <p:nvPr/>
          </p:nvSpPr>
          <p:spPr bwMode="auto">
            <a:xfrm>
              <a:off x="1382" y="1238"/>
              <a:ext cx="2996" cy="435"/>
            </a:xfrm>
            <a:prstGeom prst="roundRect">
              <a:avLst>
                <a:gd name="adj" fmla="val 12259"/>
              </a:avLst>
            </a:prstGeom>
            <a:gradFill rotWithShape="1">
              <a:gsLst>
                <a:gs pos="0">
                  <a:srgbClr val="EAD596"/>
                </a:gs>
                <a:gs pos="100000">
                  <a:srgbClr val="CC9900"/>
                </a:gs>
              </a:gsLst>
              <a:lin ang="5400000" scaled="1"/>
            </a:gradFill>
            <a:ln w="57150">
              <a:solidFill>
                <a:srgbClr val="CC9900"/>
              </a:solidFill>
              <a:round/>
              <a:headEnd/>
              <a:tailEnd/>
            </a:ln>
          </p:spPr>
          <p:txBody>
            <a:bodyPr lIns="0" tIns="0" rIns="0" bIns="0" anchor="ctr" anchorCtr="1"/>
            <a:lstStyle/>
            <a:p>
              <a:pPr algn="ctr"/>
              <a:r>
                <a:rPr lang="en-US" sz="2400">
                  <a:latin typeface="Franklin Gothic Medium" pitchFamily="34" charset="0"/>
                </a:rPr>
                <a:t>Competency-Based Pay Supports</a:t>
              </a:r>
            </a:p>
          </p:txBody>
        </p:sp>
        <p:cxnSp>
          <p:nvCxnSpPr>
            <p:cNvPr id="8" name="AutoShape 16"/>
            <p:cNvCxnSpPr>
              <a:cxnSpLocks noChangeShapeType="1"/>
              <a:stCxn id="7" idx="2"/>
              <a:endCxn id="5" idx="0"/>
            </p:cNvCxnSpPr>
            <p:nvPr/>
          </p:nvCxnSpPr>
          <p:spPr bwMode="auto">
            <a:xfrm rot="16200000" flipH="1">
              <a:off x="2635" y="1936"/>
              <a:ext cx="492" cy="1"/>
            </a:xfrm>
            <a:prstGeom prst="bentConnector3">
              <a:avLst>
                <a:gd name="adj1" fmla="val 49796"/>
              </a:avLst>
            </a:prstGeom>
            <a:noFill/>
            <a:ln w="31750">
              <a:solidFill>
                <a:schemeClr val="tx1"/>
              </a:solidFill>
              <a:miter lim="800000"/>
              <a:headEnd/>
              <a:tailEnd type="stealth" w="lg" len="lg"/>
            </a:ln>
          </p:spPr>
        </p:cxnSp>
        <p:sp>
          <p:nvSpPr>
            <p:cNvPr id="9" name="AutoShape 17" descr="bluefill01"/>
            <p:cNvSpPr>
              <a:spLocks noChangeArrowheads="1"/>
            </p:cNvSpPr>
            <p:nvPr/>
          </p:nvSpPr>
          <p:spPr bwMode="auto">
            <a:xfrm>
              <a:off x="3799" y="2202"/>
              <a:ext cx="1558" cy="567"/>
            </a:xfrm>
            <a:prstGeom prst="roundRect">
              <a:avLst>
                <a:gd name="adj" fmla="val 7120"/>
              </a:avLst>
            </a:prstGeom>
            <a:blipFill dpi="0" rotWithShape="1">
              <a:blip r:embed="rId4"/>
              <a:srcRect/>
              <a:stretch>
                <a:fillRect/>
              </a:stretch>
            </a:blipFill>
            <a:ln w="57150" algn="ctr">
              <a:solidFill>
                <a:srgbClr val="7DC1FF"/>
              </a:solidFill>
              <a:round/>
              <a:headEnd/>
              <a:tailEnd/>
            </a:ln>
          </p:spPr>
          <p:txBody>
            <a:bodyPr lIns="0" tIns="0" rIns="0" bIns="0" anchor="ctr" anchorCtr="1"/>
            <a:lstStyle/>
            <a:p>
              <a:pPr algn="ctr"/>
              <a:r>
                <a:rPr lang="en-US" sz="2000">
                  <a:latin typeface="Franklin Gothic Medium" pitchFamily="34" charset="0"/>
                </a:rPr>
                <a:t>Performance Management</a:t>
              </a:r>
            </a:p>
          </p:txBody>
        </p:sp>
        <p:cxnSp>
          <p:nvCxnSpPr>
            <p:cNvPr id="10" name="AutoShape 18"/>
            <p:cNvCxnSpPr>
              <a:cxnSpLocks noChangeShapeType="1"/>
              <a:stCxn id="7" idx="2"/>
              <a:endCxn id="9" idx="0"/>
            </p:cNvCxnSpPr>
            <p:nvPr/>
          </p:nvCxnSpPr>
          <p:spPr bwMode="auto">
            <a:xfrm rot="16200000" flipH="1">
              <a:off x="3482" y="1089"/>
              <a:ext cx="493" cy="1698"/>
            </a:xfrm>
            <a:prstGeom prst="bentConnector3">
              <a:avLst>
                <a:gd name="adj1" fmla="val 49898"/>
              </a:avLst>
            </a:prstGeom>
            <a:noFill/>
            <a:ln w="31750">
              <a:solidFill>
                <a:schemeClr val="tx1"/>
              </a:solidFill>
              <a:miter lim="800000"/>
              <a:headEnd/>
              <a:tailEnd type="stealth" w="lg" len="lg"/>
            </a:ln>
          </p:spPr>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365125" y="76200"/>
            <a:ext cx="8413750" cy="625475"/>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smtClean="0">
                <a:ln>
                  <a:noFill/>
                </a:ln>
                <a:solidFill>
                  <a:schemeClr val="tx1"/>
                </a:solidFill>
                <a:effectLst/>
                <a:uLnTx/>
                <a:uFillTx/>
                <a:latin typeface="+mj-lt"/>
                <a:ea typeface="+mj-ea"/>
                <a:cs typeface="+mj-cs"/>
              </a:rPr>
              <a:t>Competency-Based Pay: Pros and Cons</a:t>
            </a:r>
          </a:p>
        </p:txBody>
      </p:sp>
      <p:sp>
        <p:nvSpPr>
          <p:cNvPr id="3" name="Rectangle 3"/>
          <p:cNvSpPr txBox="1">
            <a:spLocks noChangeArrowheads="1"/>
          </p:cNvSpPr>
          <p:nvPr/>
        </p:nvSpPr>
        <p:spPr>
          <a:xfrm>
            <a:off x="525463" y="760412"/>
            <a:ext cx="8102600" cy="5211763"/>
          </a:xfrm>
          <a:prstGeom prst="rect">
            <a:avLst/>
          </a:prstGeom>
        </p:spPr>
        <p:txBody>
          <a:bodyPr/>
          <a:lstStyle/>
          <a:p>
            <a:pPr marL="342900" marR="0" lvl="0" indent="-342900" algn="l" defTabSz="914400" rtl="0" eaLnBrk="1" fontAlgn="auto" latinLnBrk="0" hangingPunct="1">
              <a:lnSpc>
                <a:spcPct val="100000"/>
              </a:lnSpc>
              <a:spcBef>
                <a:spcPct val="4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Pros</a:t>
            </a:r>
          </a:p>
          <a:p>
            <a:pPr marL="742950" marR="0" lvl="1" indent="-285750" algn="l" defTabSz="914400" rtl="0" eaLnBrk="1" fontAlgn="auto" latinLnBrk="0" hangingPunct="1">
              <a:lnSpc>
                <a:spcPct val="100000"/>
              </a:lnSpc>
              <a:spcBef>
                <a:spcPct val="4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Higher quality</a:t>
            </a:r>
          </a:p>
          <a:p>
            <a:pPr marL="742950" marR="0" lvl="1" indent="-285750" algn="l" defTabSz="914400" rtl="0" eaLnBrk="1" fontAlgn="auto" latinLnBrk="0" hangingPunct="1">
              <a:lnSpc>
                <a:spcPct val="100000"/>
              </a:lnSpc>
              <a:spcBef>
                <a:spcPct val="4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Lower absenteeism</a:t>
            </a:r>
          </a:p>
          <a:p>
            <a:pPr marL="742950" marR="0" lvl="1" indent="-285750" algn="l" defTabSz="914400" rtl="0" eaLnBrk="1" fontAlgn="auto" latinLnBrk="0" hangingPunct="1">
              <a:lnSpc>
                <a:spcPct val="100000"/>
              </a:lnSpc>
              <a:spcBef>
                <a:spcPct val="4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Fewer accidents</a:t>
            </a:r>
          </a:p>
          <a:p>
            <a:pPr marL="342900" marR="0" lvl="0" indent="-342900" algn="l" defTabSz="914400" rtl="0" eaLnBrk="1" fontAlgn="auto" latinLnBrk="0" hangingPunct="1">
              <a:lnSpc>
                <a:spcPct val="100000"/>
              </a:lnSpc>
              <a:spcBef>
                <a:spcPct val="4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Cons</a:t>
            </a:r>
          </a:p>
          <a:p>
            <a:pPr marL="742950" marR="0" lvl="1" indent="-285750" algn="l" defTabSz="914400" rtl="0" eaLnBrk="1" fontAlgn="auto" latinLnBrk="0" hangingPunct="1">
              <a:lnSpc>
                <a:spcPct val="100000"/>
              </a:lnSpc>
              <a:spcBef>
                <a:spcPct val="4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Pay program implementation problems</a:t>
            </a:r>
          </a:p>
          <a:p>
            <a:pPr marL="742950" marR="0" lvl="1" indent="-285750" algn="l" defTabSz="914400" rtl="0" eaLnBrk="1" fontAlgn="auto" latinLnBrk="0" hangingPunct="1">
              <a:lnSpc>
                <a:spcPct val="100000"/>
              </a:lnSpc>
              <a:spcBef>
                <a:spcPct val="4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Costs of paying for unused knowledge, skills, and behaviors</a:t>
            </a:r>
          </a:p>
          <a:p>
            <a:pPr marL="742950" marR="0" lvl="1" indent="-285750" algn="l" defTabSz="914400" rtl="0" eaLnBrk="1" fontAlgn="auto" latinLnBrk="0" hangingPunct="1">
              <a:lnSpc>
                <a:spcPct val="100000"/>
              </a:lnSpc>
              <a:spcBef>
                <a:spcPct val="4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Complexity of program</a:t>
            </a:r>
          </a:p>
          <a:p>
            <a:pPr marL="742950" marR="0" lvl="1" indent="-285750" algn="l" defTabSz="914400" rtl="0" eaLnBrk="1" fontAlgn="auto" latinLnBrk="0" hangingPunct="1">
              <a:lnSpc>
                <a:spcPct val="100000"/>
              </a:lnSpc>
              <a:spcBef>
                <a:spcPct val="4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Uncertainty that the program improves productivity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0"/>
            <a:ext cx="8229600" cy="1143000"/>
          </a:xfrm>
        </p:spPr>
        <p:txBody>
          <a:bodyPr/>
          <a:lstStyle/>
          <a:p>
            <a:r>
              <a:rPr lang="en-US" dirty="0" smtClean="0"/>
              <a:t>What are Exempt/Non Exempt?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685800" y="152400"/>
            <a:ext cx="7772400" cy="6858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smtClean="0">
                <a:ln>
                  <a:noFill/>
                </a:ln>
                <a:solidFill>
                  <a:schemeClr val="tx1"/>
                </a:solidFill>
                <a:effectLst/>
                <a:uLnTx/>
                <a:uFillTx/>
                <a:latin typeface="+mj-lt"/>
                <a:ea typeface="+mj-ea"/>
                <a:cs typeface="+mj-cs"/>
              </a:rPr>
              <a:t>Who Is Exempt? Who Is Not Exempt?</a:t>
            </a:r>
            <a:endParaRPr kumimoji="0" lang="en-US" sz="2800" b="0" i="0" u="none" strike="noStrike" kern="1200" cap="none" spc="0" normalizeH="0" baseline="0" noProof="0">
              <a:ln>
                <a:noFill/>
              </a:ln>
              <a:solidFill>
                <a:schemeClr val="tx1"/>
              </a:solidFill>
              <a:effectLst/>
              <a:uLnTx/>
              <a:uFillTx/>
              <a:latin typeface="+mj-lt"/>
              <a:ea typeface="+mj-ea"/>
              <a:cs typeface="+mj-cs"/>
            </a:endParaRPr>
          </a:p>
        </p:txBody>
      </p:sp>
      <p:sp>
        <p:nvSpPr>
          <p:cNvPr id="3" name="Rectangle 4"/>
          <p:cNvSpPr>
            <a:spLocks noChangeArrowheads="1"/>
          </p:cNvSpPr>
          <p:nvPr/>
        </p:nvSpPr>
        <p:spPr bwMode="auto">
          <a:xfrm>
            <a:off x="731838" y="609600"/>
            <a:ext cx="3840162" cy="5398401"/>
          </a:xfrm>
          <a:prstGeom prst="rect">
            <a:avLst/>
          </a:prstGeom>
          <a:noFill/>
          <a:ln w="9525">
            <a:noFill/>
            <a:miter lim="800000"/>
            <a:headEnd/>
            <a:tailEnd/>
          </a:ln>
          <a:effectLst/>
        </p:spPr>
        <p:txBody>
          <a:bodyPr>
            <a:spAutoFit/>
          </a:bodyPr>
          <a:lstStyle/>
          <a:p>
            <a:pPr>
              <a:spcBef>
                <a:spcPct val="15000"/>
              </a:spcBef>
            </a:pPr>
            <a:r>
              <a:rPr lang="en-US" sz="1600" b="1" dirty="0"/>
              <a:t>Exempt Professionals</a:t>
            </a:r>
          </a:p>
          <a:p>
            <a:pPr marL="225425" lvl="1">
              <a:spcBef>
                <a:spcPct val="15000"/>
              </a:spcBef>
            </a:pPr>
            <a:r>
              <a:rPr lang="en-US" sz="1600" b="0" dirty="0"/>
              <a:t>Attorneys</a:t>
            </a:r>
          </a:p>
          <a:p>
            <a:pPr marL="225425" lvl="1">
              <a:spcBef>
                <a:spcPct val="15000"/>
              </a:spcBef>
            </a:pPr>
            <a:r>
              <a:rPr lang="en-US" sz="1600" b="0" dirty="0"/>
              <a:t>Physicians</a:t>
            </a:r>
          </a:p>
          <a:p>
            <a:pPr marL="225425" lvl="1">
              <a:spcBef>
                <a:spcPct val="15000"/>
              </a:spcBef>
            </a:pPr>
            <a:r>
              <a:rPr lang="en-US" sz="1600" b="0" dirty="0"/>
              <a:t>Dentists</a:t>
            </a:r>
          </a:p>
          <a:p>
            <a:pPr marL="225425" lvl="1">
              <a:spcBef>
                <a:spcPct val="15000"/>
              </a:spcBef>
            </a:pPr>
            <a:r>
              <a:rPr lang="en-US" sz="1600" b="0" dirty="0"/>
              <a:t>Pharmacists</a:t>
            </a:r>
          </a:p>
          <a:p>
            <a:pPr marL="225425" lvl="1">
              <a:spcBef>
                <a:spcPct val="15000"/>
              </a:spcBef>
            </a:pPr>
            <a:r>
              <a:rPr lang="en-US" sz="1600" b="0" dirty="0"/>
              <a:t>Optometrists</a:t>
            </a:r>
          </a:p>
          <a:p>
            <a:pPr marL="225425" lvl="1">
              <a:spcBef>
                <a:spcPct val="15000"/>
              </a:spcBef>
            </a:pPr>
            <a:r>
              <a:rPr lang="en-US" sz="1600" b="0" dirty="0"/>
              <a:t>Architects</a:t>
            </a:r>
          </a:p>
          <a:p>
            <a:pPr marL="225425" lvl="1">
              <a:spcBef>
                <a:spcPct val="15000"/>
              </a:spcBef>
            </a:pPr>
            <a:r>
              <a:rPr lang="en-US" sz="1600" b="0" dirty="0"/>
              <a:t>Engineers</a:t>
            </a:r>
          </a:p>
          <a:p>
            <a:pPr marL="225425" lvl="1">
              <a:spcBef>
                <a:spcPct val="15000"/>
              </a:spcBef>
            </a:pPr>
            <a:r>
              <a:rPr lang="en-US" sz="1600" b="0" dirty="0"/>
              <a:t>Teachers</a:t>
            </a:r>
          </a:p>
          <a:p>
            <a:pPr marL="225425" lvl="1">
              <a:spcBef>
                <a:spcPct val="15000"/>
              </a:spcBef>
            </a:pPr>
            <a:r>
              <a:rPr lang="en-US" sz="1600" b="0" dirty="0"/>
              <a:t>Certified public accountants</a:t>
            </a:r>
          </a:p>
          <a:p>
            <a:pPr marL="225425" lvl="1">
              <a:spcBef>
                <a:spcPct val="15000"/>
              </a:spcBef>
            </a:pPr>
            <a:r>
              <a:rPr lang="en-US" sz="1600" b="0" dirty="0"/>
              <a:t>Scientists</a:t>
            </a:r>
          </a:p>
          <a:p>
            <a:pPr marL="225425" lvl="1">
              <a:spcBef>
                <a:spcPct val="15000"/>
              </a:spcBef>
            </a:pPr>
            <a:r>
              <a:rPr lang="en-US" sz="1600" b="0" dirty="0"/>
              <a:t>Computer systems analysts</a:t>
            </a:r>
          </a:p>
          <a:p>
            <a:pPr>
              <a:spcBef>
                <a:spcPct val="15000"/>
              </a:spcBef>
            </a:pPr>
            <a:r>
              <a:rPr lang="en-US" sz="1600" b="1" dirty="0"/>
              <a:t>Exempt Executives</a:t>
            </a:r>
          </a:p>
          <a:p>
            <a:pPr marL="225425" lvl="1">
              <a:spcBef>
                <a:spcPct val="15000"/>
              </a:spcBef>
            </a:pPr>
            <a:r>
              <a:rPr lang="en-US" sz="1600" b="0" dirty="0"/>
              <a:t>Corporate officers</a:t>
            </a:r>
          </a:p>
          <a:p>
            <a:pPr marL="225425" lvl="1">
              <a:spcBef>
                <a:spcPct val="15000"/>
              </a:spcBef>
            </a:pPr>
            <a:r>
              <a:rPr lang="en-US" sz="1600" b="0" dirty="0"/>
              <a:t>Department heads</a:t>
            </a:r>
          </a:p>
          <a:p>
            <a:pPr marL="225425" lvl="1">
              <a:spcBef>
                <a:spcPct val="15000"/>
              </a:spcBef>
            </a:pPr>
            <a:r>
              <a:rPr lang="en-US" sz="1600" b="0" dirty="0"/>
              <a:t>Superintendents</a:t>
            </a:r>
          </a:p>
          <a:p>
            <a:pPr marL="225425" lvl="1">
              <a:spcBef>
                <a:spcPct val="15000"/>
              </a:spcBef>
            </a:pPr>
            <a:r>
              <a:rPr lang="en-US" sz="1600" b="0" dirty="0"/>
              <a:t>General managers</a:t>
            </a:r>
          </a:p>
          <a:p>
            <a:pPr marL="225425" lvl="1">
              <a:spcBef>
                <a:spcPct val="15000"/>
              </a:spcBef>
            </a:pPr>
            <a:r>
              <a:rPr lang="en-US" sz="1600" b="0" dirty="0"/>
              <a:t>Individual who is in sole charge of an “independent establishment” or branch</a:t>
            </a:r>
          </a:p>
        </p:txBody>
      </p:sp>
      <p:sp>
        <p:nvSpPr>
          <p:cNvPr id="4" name="Rectangle 5"/>
          <p:cNvSpPr>
            <a:spLocks noChangeArrowheads="1"/>
          </p:cNvSpPr>
          <p:nvPr/>
        </p:nvSpPr>
        <p:spPr bwMode="auto">
          <a:xfrm>
            <a:off x="4664075" y="609600"/>
            <a:ext cx="3657600" cy="5152180"/>
          </a:xfrm>
          <a:prstGeom prst="rect">
            <a:avLst/>
          </a:prstGeom>
          <a:noFill/>
          <a:ln w="9525">
            <a:noFill/>
            <a:miter lim="800000"/>
            <a:headEnd/>
            <a:tailEnd/>
          </a:ln>
          <a:effectLst/>
        </p:spPr>
        <p:txBody>
          <a:bodyPr>
            <a:spAutoFit/>
          </a:bodyPr>
          <a:lstStyle/>
          <a:p>
            <a:pPr>
              <a:spcBef>
                <a:spcPct val="15000"/>
              </a:spcBef>
              <a:tabLst>
                <a:tab pos="225425" algn="l"/>
              </a:tabLst>
            </a:pPr>
            <a:r>
              <a:rPr lang="en-US" sz="1600" b="1" dirty="0"/>
              <a:t>Exempt Administrators</a:t>
            </a:r>
          </a:p>
          <a:p>
            <a:pPr>
              <a:spcBef>
                <a:spcPct val="15000"/>
              </a:spcBef>
              <a:tabLst>
                <a:tab pos="225425" algn="l"/>
              </a:tabLst>
            </a:pPr>
            <a:r>
              <a:rPr lang="en-US" sz="1600" b="0" dirty="0"/>
              <a:t>	Executive assistant to the president</a:t>
            </a:r>
          </a:p>
          <a:p>
            <a:pPr>
              <a:spcBef>
                <a:spcPct val="15000"/>
              </a:spcBef>
              <a:tabLst>
                <a:tab pos="225425" algn="l"/>
              </a:tabLst>
            </a:pPr>
            <a:r>
              <a:rPr lang="en-US" sz="1600" b="0" dirty="0"/>
              <a:t>	Personnel directors</a:t>
            </a:r>
          </a:p>
          <a:p>
            <a:pPr>
              <a:spcBef>
                <a:spcPct val="15000"/>
              </a:spcBef>
              <a:tabLst>
                <a:tab pos="225425" algn="l"/>
              </a:tabLst>
            </a:pPr>
            <a:r>
              <a:rPr lang="en-US" sz="1600" b="0" dirty="0"/>
              <a:t>	Credit managers</a:t>
            </a:r>
          </a:p>
          <a:p>
            <a:pPr>
              <a:spcBef>
                <a:spcPct val="15000"/>
              </a:spcBef>
              <a:tabLst>
                <a:tab pos="225425" algn="l"/>
              </a:tabLst>
            </a:pPr>
            <a:r>
              <a:rPr lang="en-US" sz="1600" b="0" dirty="0"/>
              <a:t>	Purchasing agents</a:t>
            </a:r>
            <a:endParaRPr lang="en-US" sz="1600" dirty="0"/>
          </a:p>
          <a:p>
            <a:pPr>
              <a:spcBef>
                <a:spcPct val="15000"/>
              </a:spcBef>
              <a:tabLst>
                <a:tab pos="225425" algn="l"/>
              </a:tabLst>
            </a:pPr>
            <a:r>
              <a:rPr lang="en-US" sz="1600" b="1" dirty="0"/>
              <a:t>Nonexempt</a:t>
            </a:r>
          </a:p>
          <a:p>
            <a:pPr marL="225425" lvl="1">
              <a:spcBef>
                <a:spcPct val="15000"/>
              </a:spcBef>
              <a:tabLst>
                <a:tab pos="225425" algn="l"/>
              </a:tabLst>
            </a:pPr>
            <a:r>
              <a:rPr lang="en-US" sz="1600" b="0" dirty="0"/>
              <a:t>Paralegals</a:t>
            </a:r>
          </a:p>
          <a:p>
            <a:pPr marL="225425" lvl="1">
              <a:spcBef>
                <a:spcPct val="15000"/>
              </a:spcBef>
              <a:tabLst>
                <a:tab pos="225425" algn="l"/>
              </a:tabLst>
            </a:pPr>
            <a:r>
              <a:rPr lang="en-US" sz="1600" b="0" dirty="0" smtClean="0"/>
              <a:t>Non licensed </a:t>
            </a:r>
            <a:r>
              <a:rPr lang="en-US" sz="1600" b="0" dirty="0"/>
              <a:t>accountants</a:t>
            </a:r>
          </a:p>
          <a:p>
            <a:pPr marL="225425" lvl="1">
              <a:spcBef>
                <a:spcPct val="15000"/>
              </a:spcBef>
              <a:tabLst>
                <a:tab pos="225425" algn="l"/>
              </a:tabLst>
            </a:pPr>
            <a:r>
              <a:rPr lang="en-US" sz="1600" b="0" dirty="0"/>
              <a:t>Accounting clerks</a:t>
            </a:r>
          </a:p>
          <a:p>
            <a:pPr marL="225425" lvl="1">
              <a:spcBef>
                <a:spcPct val="15000"/>
              </a:spcBef>
              <a:tabLst>
                <a:tab pos="225425" algn="l"/>
              </a:tabLst>
            </a:pPr>
            <a:r>
              <a:rPr lang="en-US" sz="1600" b="0" dirty="0"/>
              <a:t>Newspaper writers</a:t>
            </a:r>
          </a:p>
          <a:p>
            <a:pPr marL="225425" lvl="1">
              <a:spcBef>
                <a:spcPct val="15000"/>
              </a:spcBef>
              <a:tabLst>
                <a:tab pos="225425" algn="l"/>
              </a:tabLst>
            </a:pPr>
            <a:r>
              <a:rPr lang="en-US" sz="1600" b="0" dirty="0"/>
              <a:t>Working foreman/forewoman</a:t>
            </a:r>
          </a:p>
          <a:p>
            <a:pPr marL="225425" lvl="1">
              <a:spcBef>
                <a:spcPct val="15000"/>
              </a:spcBef>
              <a:tabLst>
                <a:tab pos="225425" algn="l"/>
              </a:tabLst>
            </a:pPr>
            <a:r>
              <a:rPr lang="en-US" sz="1600" b="0" dirty="0"/>
              <a:t>Working supervisor</a:t>
            </a:r>
          </a:p>
          <a:p>
            <a:pPr marL="225425" lvl="1">
              <a:spcBef>
                <a:spcPct val="15000"/>
              </a:spcBef>
              <a:tabLst>
                <a:tab pos="225425" algn="l"/>
              </a:tabLst>
            </a:pPr>
            <a:r>
              <a:rPr lang="en-US" sz="1600" b="0" dirty="0"/>
              <a:t>Lead worker</a:t>
            </a:r>
          </a:p>
          <a:p>
            <a:pPr marL="225425" lvl="1">
              <a:spcBef>
                <a:spcPct val="15000"/>
              </a:spcBef>
              <a:tabLst>
                <a:tab pos="225425" algn="l"/>
              </a:tabLst>
            </a:pPr>
            <a:r>
              <a:rPr lang="en-US" sz="1600" b="0" dirty="0"/>
              <a:t>Management trainees</a:t>
            </a:r>
          </a:p>
          <a:p>
            <a:pPr marL="225425" lvl="1">
              <a:spcBef>
                <a:spcPct val="15000"/>
              </a:spcBef>
              <a:tabLst>
                <a:tab pos="225425" algn="l"/>
              </a:tabLst>
            </a:pPr>
            <a:r>
              <a:rPr lang="en-US" sz="1600" b="0" dirty="0"/>
              <a:t>Secretaries</a:t>
            </a:r>
          </a:p>
          <a:p>
            <a:pPr marL="225425" lvl="1">
              <a:spcBef>
                <a:spcPct val="15000"/>
              </a:spcBef>
              <a:tabLst>
                <a:tab pos="225425" algn="l"/>
              </a:tabLst>
            </a:pPr>
            <a:r>
              <a:rPr lang="en-US" sz="1600" b="0" dirty="0"/>
              <a:t>Clerical employees</a:t>
            </a:r>
          </a:p>
          <a:p>
            <a:pPr marL="225425" lvl="1">
              <a:spcBef>
                <a:spcPct val="15000"/>
              </a:spcBef>
              <a:tabLst>
                <a:tab pos="225425" algn="l"/>
              </a:tabLst>
            </a:pPr>
            <a:r>
              <a:rPr lang="en-US" sz="1600" b="0" dirty="0"/>
              <a:t>Inspectors</a:t>
            </a:r>
          </a:p>
          <a:p>
            <a:pPr marL="225425" lvl="1">
              <a:spcBef>
                <a:spcPct val="15000"/>
              </a:spcBef>
              <a:tabLst>
                <a:tab pos="225425" algn="l"/>
              </a:tabLst>
            </a:pPr>
            <a:r>
              <a:rPr lang="en-US" sz="1600" b="0" dirty="0"/>
              <a:t>Statisticians</a:t>
            </a:r>
          </a:p>
        </p:txBody>
      </p:sp>
      <p:sp>
        <p:nvSpPr>
          <p:cNvPr id="5" name="Rectangle 6"/>
          <p:cNvSpPr>
            <a:spLocks noChangeArrowheads="1"/>
          </p:cNvSpPr>
          <p:nvPr/>
        </p:nvSpPr>
        <p:spPr bwMode="auto">
          <a:xfrm>
            <a:off x="650875" y="6149975"/>
            <a:ext cx="4114800" cy="365125"/>
          </a:xfrm>
          <a:prstGeom prst="rect">
            <a:avLst/>
          </a:prstGeom>
          <a:noFill/>
          <a:ln w="9525">
            <a:noFill/>
            <a:miter lim="800000"/>
            <a:headEnd/>
            <a:tailEnd/>
          </a:ln>
          <a:effectLst/>
        </p:spPr>
        <p:txBody>
          <a:bodyPr>
            <a:spAutoFit/>
          </a:bodyPr>
          <a:lstStyle/>
          <a:p>
            <a:r>
              <a:rPr lang="en-US" sz="900" b="0" i="1"/>
              <a:t>Source: </a:t>
            </a:r>
            <a:r>
              <a:rPr lang="en-US" sz="900" b="0"/>
              <a:t>Jeffrey Friedman, “The Fair Labor Standards Act Today: A Primer,” </a:t>
            </a:r>
            <a:r>
              <a:rPr lang="en-US" sz="900" b="0" i="1"/>
              <a:t>Compensation</a:t>
            </a:r>
            <a:r>
              <a:rPr lang="en-US" sz="900" b="0"/>
              <a:t>, January/February 2002, p. 53.</a:t>
            </a:r>
          </a:p>
        </p:txBody>
      </p:sp>
      <p:sp>
        <p:nvSpPr>
          <p:cNvPr id="6" name="Rectangle 7"/>
          <p:cNvSpPr>
            <a:spLocks noChangeArrowheads="1"/>
          </p:cNvSpPr>
          <p:nvPr/>
        </p:nvSpPr>
        <p:spPr bwMode="auto">
          <a:xfrm>
            <a:off x="5305425" y="5703888"/>
            <a:ext cx="3381375" cy="830997"/>
          </a:xfrm>
          <a:prstGeom prst="rect">
            <a:avLst/>
          </a:prstGeom>
          <a:noFill/>
          <a:ln w="9525">
            <a:noFill/>
            <a:miter lim="800000"/>
            <a:headEnd/>
            <a:tailEnd/>
          </a:ln>
          <a:effectLst/>
        </p:spPr>
        <p:txBody>
          <a:bodyPr>
            <a:spAutoFit/>
          </a:bodyPr>
          <a:lstStyle/>
          <a:p>
            <a:r>
              <a:rPr lang="en-US" sz="1200" b="0" i="1" dirty="0"/>
              <a:t>Note: These lists are general in nature, and exceptions exist. Any questionable allocation of exemption status should be reviewed by labor legal counsel.</a:t>
            </a:r>
            <a:endParaRPr lang="en-US" sz="1200" b="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124200"/>
            <a:ext cx="8229600" cy="1143000"/>
          </a:xfrm>
        </p:spPr>
        <p:txBody>
          <a:bodyPr/>
          <a:lstStyle/>
          <a:p>
            <a:r>
              <a:rPr lang="en-US" dirty="0" smtClean="0"/>
              <a:t>Equity and its Impact on Pay Rates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258" name="Rectangle 2"/>
          <p:cNvSpPr>
            <a:spLocks noGrp="1" noChangeArrowheads="1"/>
          </p:cNvSpPr>
          <p:nvPr>
            <p:ph type="title"/>
          </p:nvPr>
        </p:nvSpPr>
        <p:spPr/>
        <p:txBody>
          <a:bodyPr/>
          <a:lstStyle/>
          <a:p>
            <a:r>
              <a:rPr lang="en-US"/>
              <a:t>Equity and Its Impact on Pay Rates</a:t>
            </a:r>
          </a:p>
        </p:txBody>
      </p:sp>
      <p:sp>
        <p:nvSpPr>
          <p:cNvPr id="352259" name="Rectangle 3"/>
          <p:cNvSpPr>
            <a:spLocks noGrp="1" noChangeArrowheads="1"/>
          </p:cNvSpPr>
          <p:nvPr>
            <p:ph type="body" idx="1"/>
          </p:nvPr>
        </p:nvSpPr>
        <p:spPr/>
        <p:txBody>
          <a:bodyPr/>
          <a:lstStyle/>
          <a:p>
            <a:r>
              <a:rPr lang="en-US"/>
              <a:t>The equity theory of motivation</a:t>
            </a:r>
          </a:p>
          <a:p>
            <a:pPr lvl="1"/>
            <a:r>
              <a:rPr lang="en-US"/>
              <a:t>States that if a person perceives an inequity, the person will be motivated to reduce or eliminate the tension and perceived inequity.</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196</TotalTime>
  <Words>1488</Words>
  <Application>Microsoft Office PowerPoint</Application>
  <PresentationFormat>On-screen Show (4:3)</PresentationFormat>
  <Paragraphs>181</Paragraphs>
  <Slides>21</Slides>
  <Notes>9</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Compensation</vt:lpstr>
      <vt:lpstr>Define the concept of competency based pay</vt:lpstr>
      <vt:lpstr>Competency based Pay</vt:lpstr>
      <vt:lpstr>Slide 4</vt:lpstr>
      <vt:lpstr>Slide 5</vt:lpstr>
      <vt:lpstr>What are Exempt/Non Exempt?</vt:lpstr>
      <vt:lpstr>Slide 7</vt:lpstr>
      <vt:lpstr>Equity and its Impact on Pay Rates</vt:lpstr>
      <vt:lpstr>Equity and Its Impact on Pay Rates</vt:lpstr>
      <vt:lpstr>Forms of Equity</vt:lpstr>
      <vt:lpstr>Methods to Address Equity Issues</vt:lpstr>
      <vt:lpstr>Establishing Pay Rates</vt:lpstr>
      <vt:lpstr>Establishing Pay Rates</vt:lpstr>
      <vt:lpstr>Step1:  The Salary Survey</vt:lpstr>
      <vt:lpstr>Sources for Salary Surveys</vt:lpstr>
      <vt:lpstr>Step 2:  Job Evaluation</vt:lpstr>
      <vt:lpstr>How to Evaluate Jobs</vt:lpstr>
      <vt:lpstr>Step 3: Grouping Jobs</vt:lpstr>
      <vt:lpstr>Step 4:  Price Each Pay Grade</vt:lpstr>
      <vt:lpstr>Slide 20</vt:lpstr>
      <vt:lpstr>Step 5:  Fine-Tune Pay Rates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Rewarding Performance, Competence and Contribution:</dc:title>
  <dc:creator>Saqib</dc:creator>
  <cp:lastModifiedBy>Saqib</cp:lastModifiedBy>
  <cp:revision>31</cp:revision>
  <dcterms:created xsi:type="dcterms:W3CDTF">2006-08-16T00:00:00Z</dcterms:created>
  <dcterms:modified xsi:type="dcterms:W3CDTF">2017-01-18T11:06:05Z</dcterms:modified>
</cp:coreProperties>
</file>